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71" r:id="rId3"/>
    <p:sldId id="257" r:id="rId4"/>
    <p:sldId id="259" r:id="rId5"/>
    <p:sldId id="258" r:id="rId6"/>
    <p:sldId id="260" r:id="rId7"/>
    <p:sldId id="261" r:id="rId8"/>
    <p:sldId id="262" r:id="rId9"/>
    <p:sldId id="266" r:id="rId10"/>
    <p:sldId id="263" r:id="rId11"/>
    <p:sldId id="269" r:id="rId12"/>
    <p:sldId id="264" r:id="rId13"/>
    <p:sldId id="265" r:id="rId14"/>
    <p:sldId id="267" r:id="rId15"/>
    <p:sldId id="268" r:id="rId16"/>
    <p:sldId id="270" r:id="rId17"/>
  </p:sldIdLst>
  <p:sldSz cx="12192000" cy="6858000"/>
  <p:notesSz cx="6858000" cy="9144000"/>
  <p:custDataLst>
    <p:tags r:id="rId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AE2B"/>
    <a:srgbClr val="10594E"/>
    <a:srgbClr val="FFDA68"/>
    <a:srgbClr val="DBF9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26" autoAdjust="0"/>
    <p:restoredTop sz="96691" autoAdjust="0"/>
  </p:normalViewPr>
  <p:slideViewPr>
    <p:cSldViewPr snapToGrid="0" snapToObjects="1">
      <p:cViewPr varScale="1">
        <p:scale>
          <a:sx n="134" d="100"/>
          <a:sy n="134" d="100"/>
        </p:scale>
        <p:origin x="2040" y="184"/>
      </p:cViewPr>
      <p:guideLst>
        <p:guide orient="horz" pos="2184"/>
        <p:guide pos="3840"/>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D45A17-C9CB-304D-8D90-082D458E5811}" type="datetimeFigureOut">
              <a:rPr lang="en-US" smtClean="0"/>
              <a:t>8/13/24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7650DD-0EC9-F747-945D-41EDBF2F74B4}" type="slidenum">
              <a:rPr lang="en-US" smtClean="0"/>
              <a:t>‹#›</a:t>
            </a:fld>
            <a:endParaRPr lang="en-US"/>
          </a:p>
        </p:txBody>
      </p:sp>
    </p:spTree>
    <p:extLst>
      <p:ext uri="{BB962C8B-B14F-4D97-AF65-F5344CB8AC3E}">
        <p14:creationId xmlns:p14="http://schemas.microsoft.com/office/powerpoint/2010/main" val="24569050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a:t>
            </a:fld>
            <a:endParaRPr lang="en-US"/>
          </a:p>
        </p:txBody>
      </p:sp>
    </p:spTree>
    <p:extLst>
      <p:ext uri="{BB962C8B-B14F-4D97-AF65-F5344CB8AC3E}">
        <p14:creationId xmlns:p14="http://schemas.microsoft.com/office/powerpoint/2010/main" val="1762243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30"/>
            <a:ext cx="10363200" cy="1470025"/>
          </a:xfrm>
          <a:prstGeom prst="rect">
            <a:avLst/>
          </a:prstGeom>
        </p:spPr>
        <p:txBody>
          <a:bodyPr/>
          <a:lstStyle>
            <a:lvl1pPr>
              <a:defRPr>
                <a:latin typeface="+mn-lt"/>
              </a:defRPr>
            </a:lvl1pPr>
          </a:lstStyle>
          <a:p>
            <a:r>
              <a:rPr lang="en-US"/>
              <a:t>Click to edit Master title style</a:t>
            </a:r>
            <a:endParaRPr lang="en-US" dirty="0"/>
          </a:p>
        </p:txBody>
      </p:sp>
      <p:sp>
        <p:nvSpPr>
          <p:cNvPr id="3" name="Subtitle 2"/>
          <p:cNvSpPr>
            <a:spLocks noGrp="1"/>
          </p:cNvSpPr>
          <p:nvPr>
            <p:ph type="subTitle" idx="1"/>
            <p:custDataLst>
              <p:tags r:id="rId2"/>
            </p:custDataLst>
          </p:nvPr>
        </p:nvSpPr>
        <p:spPr>
          <a:xfrm>
            <a:off x="1828800" y="3886200"/>
            <a:ext cx="8534400" cy="712114"/>
          </a:xfrm>
          <a:prstGeom prst="rect">
            <a:avLst/>
          </a:prstGeom>
        </p:spPr>
        <p:txBody>
          <a:bodyPr/>
          <a:lstStyle>
            <a:lvl1pPr marL="0" indent="0" algn="ctr">
              <a:buNone/>
              <a:defRPr>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172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600205"/>
            <a:ext cx="10972800" cy="4525963"/>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08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a:prstGeom prst="rect">
            <a:avLst/>
          </a:prstGeom>
        </p:spPr>
        <p:txBody>
          <a:bodyPr vert="eaVert"/>
          <a:lstStyle>
            <a:lvl1pPr>
              <a:defRPr>
                <a:latin typeface="+mn-lt"/>
              </a:defRPr>
            </a:lvl1pPr>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97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09600" y="74047"/>
            <a:ext cx="10972800" cy="819023"/>
          </a:xfrm>
          <a:prstGeom prst="rect">
            <a:avLst/>
          </a:prstGeom>
        </p:spPr>
        <p:txBody>
          <a:bodyPr/>
          <a:lstStyle>
            <a:lvl1pPr algn="l">
              <a:defRPr>
                <a:solidFill>
                  <a:schemeClr val="tx1"/>
                </a:solidFill>
                <a:latin typeface="+mn-lt"/>
              </a:defRPr>
            </a:lvl1pPr>
          </a:lstStyle>
          <a:p>
            <a:r>
              <a:rPr lang="en-US"/>
              <a:t>Click to edit Master title style</a:t>
            </a:r>
            <a:endParaRPr lang="en-US" dirty="0"/>
          </a:p>
        </p:txBody>
      </p:sp>
      <p:sp>
        <p:nvSpPr>
          <p:cNvPr id="3" name="Content Placeholder 2"/>
          <p:cNvSpPr>
            <a:spLocks noGrp="1"/>
          </p:cNvSpPr>
          <p:nvPr>
            <p:ph idx="1"/>
            <p:custDataLst>
              <p:tags r:id="rId2"/>
            </p:custDataLst>
          </p:nvPr>
        </p:nvSpPr>
        <p:spPr>
          <a:xfrm>
            <a:off x="609600" y="982134"/>
            <a:ext cx="10972800" cy="477073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685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a:prstGeom prst="rect">
            <a:avLst/>
          </a:prstGeom>
        </p:spPr>
        <p:txBody>
          <a:bodyPr anchor="t"/>
          <a:lstStyle>
            <a:lvl1pPr algn="l">
              <a:defRPr sz="4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043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5"/>
            <a:ext cx="5384800" cy="4525963"/>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5"/>
            <a:ext cx="5384800" cy="4525963"/>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9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31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80392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520877"/>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2000" b="1">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4766733" y="273055"/>
            <a:ext cx="6815667" cy="5853113"/>
          </a:xfrm>
          <a:prstGeom prst="rect">
            <a:avLst/>
          </a:prstGeo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9304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38669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blue text on a black background&#10;&#10;Description automatically generated">
            <a:extLst>
              <a:ext uri="{FF2B5EF4-FFF2-40B4-BE49-F238E27FC236}">
                <a16:creationId xmlns:a16="http://schemas.microsoft.com/office/drawing/2014/main" id="{366CD230-0FC2-A6FD-3ABB-7D5313C40CE7}"/>
              </a:ext>
            </a:extLst>
          </p:cNvPr>
          <p:cNvPicPr>
            <a:picLocks noChangeAspect="1"/>
          </p:cNvPicPr>
          <p:nvPr/>
        </p:nvPicPr>
        <p:blipFill>
          <a:blip r:embed="rId13"/>
          <a:stretch>
            <a:fillRect/>
          </a:stretch>
        </p:blipFill>
        <p:spPr>
          <a:xfrm>
            <a:off x="8441635" y="6223005"/>
            <a:ext cx="3581018" cy="565424"/>
          </a:xfrm>
          <a:prstGeom prst="rect">
            <a:avLst/>
          </a:prstGeom>
        </p:spPr>
      </p:pic>
    </p:spTree>
    <p:extLst>
      <p:ext uri="{BB962C8B-B14F-4D97-AF65-F5344CB8AC3E}">
        <p14:creationId xmlns:p14="http://schemas.microsoft.com/office/powerpoint/2010/main" val="4026620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9.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pytorch.org/" TargetMode="External"/><Relationship Id="rId2" Type="http://schemas.openxmlformats.org/officeDocument/2006/relationships/hyperlink" Target="https://huggingface.co/docs/transformers/en/index"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jax.readthedocs.io/en/latest/quickstart.html" TargetMode="External"/><Relationship Id="rId4" Type="http://schemas.openxmlformats.org/officeDocument/2006/relationships/hyperlink" Target="https://www.tensorflow.org/lear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uggingface.co/docs/transformers/en/main_classes/pipelin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uggingface.co/spaces/open-llm-leaderboard/open_llm_leaderboard" TargetMode="External"/><Relationship Id="rId1" Type="http://schemas.openxmlformats.org/officeDocument/2006/relationships/slideLayout" Target="../slideLayouts/slideLayout2.xml"/><Relationship Id="rId5" Type="http://schemas.openxmlformats.org/officeDocument/2006/relationships/hyperlink" Target="https://arxiv.org/html/2402.10524v1" TargetMode="External"/><Relationship Id="rId4" Type="http://schemas.openxmlformats.org/officeDocument/2006/relationships/hyperlink" Target="https://pair-code.github.io/llm-comparato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youtube.com/watch?v=QEaBAZQCtw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huggingface.co/space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3fyazg9-n2o" TargetMode="External"/><Relationship Id="rId3" Type="http://schemas.openxmlformats.org/officeDocument/2006/relationships/hyperlink" Target="https://towardsdatascience.com/build-nlp-pipelines-with-huggingface-datasets-d597ff5f68ad" TargetMode="External"/><Relationship Id="rId7" Type="http://schemas.openxmlformats.org/officeDocument/2006/relationships/hyperlink" Target="https://python.langchain.com/v0.2/docs/concepts/" TargetMode="External"/><Relationship Id="rId2" Type="http://schemas.openxmlformats.org/officeDocument/2006/relationships/hyperlink" Target="https://colab.research.google.com/github/huggingface/notebooks/blob/main/transformers_doc/en/task_summary.ipynb#scrollTo=UES3W86QG7m-" TargetMode="External"/><Relationship Id="rId1" Type="http://schemas.openxmlformats.org/officeDocument/2006/relationships/slideLayout" Target="../slideLayouts/slideLayout2.xml"/><Relationship Id="rId6" Type="http://schemas.openxmlformats.org/officeDocument/2006/relationships/hyperlink" Target="https://medium.com/gitconnected/building-a-multi-modal-rag-system-for-visual-question-answering-52b5b0979acb" TargetMode="External"/><Relationship Id="rId5" Type="http://schemas.openxmlformats.org/officeDocument/2006/relationships/hyperlink" Target="https://github.com/bhargobdeka/RAG-chatbot-Speckly" TargetMode="External"/><Relationship Id="rId4" Type="http://schemas.openxmlformats.org/officeDocument/2006/relationships/hyperlink" Target="https://huggingface.co/learn/cookbook/rag_zephyr_langchain" TargetMode="External"/><Relationship Id="rId9" Type="http://schemas.openxmlformats.org/officeDocument/2006/relationships/hyperlink" Target="https://colab.research.google.com/drive/1tbNU3sT375kwDPm6jEpwp9KiORmsGcrU#scrollTo=Olq24pYGUIpZ"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ocs.python.org/3/library/venv.html" TargetMode="External"/><Relationship Id="rId2" Type="http://schemas.openxmlformats.org/officeDocument/2006/relationships/hyperlink" Target="https://docs.conda.io/projects/conda/en/4.6.0/user-guide/tasks/manage-environment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langchain-ai/rag-from-scratch?tab=readme-ov-file"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youtube.com/watch?v=sVcwVQRHIc8"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langchain.com/"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python.langchain.com/v0.2/docs/tutorials/llm_chain/" TargetMode="External"/><Relationship Id="rId4" Type="http://schemas.openxmlformats.org/officeDocument/2006/relationships/hyperlink" Target="https://python.langchain.com/v0.2/docs/introduc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8BV9TW490nQ"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1162517" y="566423"/>
            <a:ext cx="8307238" cy="2039105"/>
          </a:xfrm>
          <a:effectLst/>
        </p:spPr>
        <p:txBody>
          <a:bodyPr>
            <a:noAutofit/>
            <a:scene3d>
              <a:camera prst="orthographicFront"/>
              <a:lightRig rig="threePt" dir="t"/>
            </a:scene3d>
            <a:sp3d prstMaterial="metal"/>
          </a:bodyPr>
          <a:lstStyle/>
          <a:p>
            <a:pPr algn="l"/>
            <a:r>
              <a:rPr lang="en-US" sz="8800" b="1" dirty="0">
                <a:ln w="15875">
                  <a:noFill/>
                </a:ln>
                <a:solidFill>
                  <a:schemeClr val="tx2">
                    <a:lumMod val="75000"/>
                  </a:schemeClr>
                </a:solidFill>
                <a:ea typeface="Consolas" charset="0"/>
                <a:cs typeface="Consolas" charset="0"/>
              </a:rPr>
              <a:t>AI &amp; LLM with</a:t>
            </a:r>
          </a:p>
        </p:txBody>
      </p:sp>
      <p:sp>
        <p:nvSpPr>
          <p:cNvPr id="16" name="Subtitle 2">
            <a:extLst>
              <a:ext uri="{FF2B5EF4-FFF2-40B4-BE49-F238E27FC236}">
                <a16:creationId xmlns:a16="http://schemas.microsoft.com/office/drawing/2014/main" id="{EA07AD12-EE64-ED4F-817D-D87F40845D2A}"/>
              </a:ext>
            </a:extLst>
          </p:cNvPr>
          <p:cNvSpPr>
            <a:spLocks noGrp="1"/>
          </p:cNvSpPr>
          <p:nvPr>
            <p:ph type="subTitle" idx="1"/>
            <p:custDataLst>
              <p:tags r:id="rId3"/>
            </p:custDataLst>
          </p:nvPr>
        </p:nvSpPr>
        <p:spPr>
          <a:xfrm>
            <a:off x="3917552" y="3702647"/>
            <a:ext cx="2846216" cy="1069848"/>
          </a:xfrm>
        </p:spPr>
        <p:txBody>
          <a:bodyPr/>
          <a:lstStyle/>
          <a:p>
            <a:pPr indent="-457200" algn="l">
              <a:spcBef>
                <a:spcPts val="0"/>
              </a:spcBef>
            </a:pPr>
            <a:r>
              <a:rPr lang="en-US" sz="2800" dirty="0">
                <a:solidFill>
                  <a:schemeClr val="tx1"/>
                </a:solidFill>
                <a:latin typeface="Cabin" pitchFamily="2" charset="77"/>
                <a:cs typeface="Calibri" panose="020F0502020204030204" pitchFamily="34" charset="0"/>
              </a:rPr>
              <a:t>Dr. Timothy D.</a:t>
            </a:r>
          </a:p>
          <a:p>
            <a:pPr indent="-457200" algn="l">
              <a:spcBef>
                <a:spcPts val="0"/>
              </a:spcBef>
            </a:pPr>
            <a:r>
              <a:rPr lang="en-US" sz="2800" dirty="0">
                <a:solidFill>
                  <a:schemeClr val="tx1"/>
                </a:solidFill>
                <a:latin typeface="Cabin" pitchFamily="2" charset="77"/>
                <a:cs typeface="Calibri" panose="020F0502020204030204" pitchFamily="34" charset="0"/>
              </a:rPr>
              <a:t>  Bowman "Dr. B"</a:t>
            </a:r>
          </a:p>
        </p:txBody>
      </p:sp>
      <p:sp>
        <p:nvSpPr>
          <p:cNvPr id="6" name="AutoShape 3"/>
          <p:cNvSpPr>
            <a:spLocks noChangeAspect="1" noChangeArrowheads="1" noTextEdit="1"/>
          </p:cNvSpPr>
          <p:nvPr>
            <p:custDataLst>
              <p:tags r:id="rId4"/>
            </p:custDataLst>
          </p:nvPr>
        </p:nvSpPr>
        <p:spPr bwMode="auto">
          <a:xfrm>
            <a:off x="3127375" y="292100"/>
            <a:ext cx="5937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7"/>
          <a:stretch>
            <a:fillRect/>
          </a:stretch>
        </p:blipFill>
        <p:spPr>
          <a:xfrm>
            <a:off x="3257661" y="1761188"/>
            <a:ext cx="4165998" cy="1234371"/>
          </a:xfrm>
          <a:prstGeom prst="rect">
            <a:avLst/>
          </a:prstGeom>
        </p:spPr>
      </p:pic>
      <p:pic>
        <p:nvPicPr>
          <p:cNvPr id="17" name="Picture 16" descr="A picture containing person, holding, mask, dark&#10;&#10;Description automatically generated">
            <a:extLst>
              <a:ext uri="{FF2B5EF4-FFF2-40B4-BE49-F238E27FC236}">
                <a16:creationId xmlns:a16="http://schemas.microsoft.com/office/drawing/2014/main" id="{2A38B6A5-AA21-5247-9249-78103D4CFCA1}"/>
              </a:ext>
            </a:extLst>
          </p:cNvPr>
          <p:cNvPicPr>
            <a:picLocks noChangeAspect="1"/>
          </p:cNvPicPr>
          <p:nvPr/>
        </p:nvPicPr>
        <p:blipFill>
          <a:blip r:embed="rId8">
            <a:grayscl/>
          </a:blip>
          <a:stretch>
            <a:fillRect/>
          </a:stretch>
        </p:blipFill>
        <p:spPr>
          <a:xfrm>
            <a:off x="2056781" y="3085732"/>
            <a:ext cx="2141188" cy="2128518"/>
          </a:xfrm>
          <a:prstGeom prst="rect">
            <a:avLst/>
          </a:prstGeom>
        </p:spPr>
      </p:pic>
      <p:sp>
        <p:nvSpPr>
          <p:cNvPr id="5" name="TextBox 4">
            <a:extLst>
              <a:ext uri="{FF2B5EF4-FFF2-40B4-BE49-F238E27FC236}">
                <a16:creationId xmlns:a16="http://schemas.microsoft.com/office/drawing/2014/main" id="{098D2F9F-D43B-9C20-A09F-12E4CF89613D}"/>
              </a:ext>
            </a:extLst>
          </p:cNvPr>
          <p:cNvSpPr txBox="1"/>
          <p:nvPr/>
        </p:nvSpPr>
        <p:spPr>
          <a:xfrm>
            <a:off x="7086267" y="3679504"/>
            <a:ext cx="3048952" cy="1938992"/>
          </a:xfrm>
          <a:prstGeom prst="rect">
            <a:avLst/>
          </a:prstGeom>
          <a:noFill/>
        </p:spPr>
        <p:txBody>
          <a:bodyPr wrap="square">
            <a:spAutoFit/>
          </a:bodyPr>
          <a:lstStyle/>
          <a:p>
            <a:pPr algn="l"/>
            <a:r>
              <a:rPr lang="en-US" sz="1200" b="0" i="0" dirty="0">
                <a:solidFill>
                  <a:srgbClr val="000000"/>
                </a:solidFill>
                <a:effectLst/>
              </a:rPr>
              <a:t>Timothy D Bowman, PhD (Tim or Dr B)</a:t>
            </a:r>
            <a:br>
              <a:rPr lang="en-US" sz="1200" b="0" i="0" dirty="0">
                <a:solidFill>
                  <a:srgbClr val="000000"/>
                </a:solidFill>
                <a:effectLst/>
              </a:rPr>
            </a:br>
            <a:r>
              <a:rPr lang="en-US" sz="1200" b="0" i="0" dirty="0">
                <a:solidFill>
                  <a:srgbClr val="000000"/>
                </a:solidFill>
                <a:effectLst/>
              </a:rPr>
              <a:t>he/him/his</a:t>
            </a:r>
          </a:p>
          <a:p>
            <a:pPr algn="l"/>
            <a:r>
              <a:rPr lang="en-US" sz="1200" b="0" i="0" dirty="0">
                <a:solidFill>
                  <a:srgbClr val="000000"/>
                </a:solidFill>
                <a:effectLst/>
              </a:rPr>
              <a:t>Associate Professor, The </a:t>
            </a:r>
            <a:r>
              <a:rPr lang="en-US" sz="1200" b="0" i="0" dirty="0" err="1">
                <a:solidFill>
                  <a:srgbClr val="000000"/>
                </a:solidFill>
                <a:effectLst/>
              </a:rPr>
              <a:t>iSchool</a:t>
            </a:r>
            <a:endParaRPr lang="en-US" sz="1200" b="0" i="0" dirty="0">
              <a:solidFill>
                <a:srgbClr val="000000"/>
              </a:solidFill>
              <a:effectLst/>
            </a:endParaRPr>
          </a:p>
          <a:p>
            <a:pPr algn="l"/>
            <a:r>
              <a:rPr lang="en-US" sz="1200" b="0" i="0" dirty="0" err="1">
                <a:solidFill>
                  <a:srgbClr val="000000"/>
                </a:solidFill>
                <a:effectLst/>
              </a:rPr>
              <a:t>tbowman@dom.edu</a:t>
            </a:r>
            <a:endParaRPr lang="en-US" sz="1200" b="0" i="0" dirty="0">
              <a:solidFill>
                <a:srgbClr val="000000"/>
              </a:solidFill>
              <a:effectLst/>
            </a:endParaRPr>
          </a:p>
          <a:p>
            <a:pPr algn="l"/>
            <a:r>
              <a:rPr lang="en-US" sz="1200" b="0" i="0" dirty="0">
                <a:solidFill>
                  <a:srgbClr val="000000"/>
                </a:solidFill>
                <a:effectLst/>
              </a:rPr>
              <a:t>Phone: (708) 524-6653</a:t>
            </a:r>
          </a:p>
          <a:p>
            <a:pPr algn="l"/>
            <a:br>
              <a:rPr lang="en-US" sz="1200" b="0" i="0" dirty="0">
                <a:solidFill>
                  <a:srgbClr val="000000"/>
                </a:solidFill>
                <a:effectLst/>
              </a:rPr>
            </a:br>
            <a:r>
              <a:rPr lang="en-US" sz="1200" b="0" i="0" dirty="0">
                <a:solidFill>
                  <a:srgbClr val="000000"/>
                </a:solidFill>
                <a:effectLst/>
              </a:rPr>
              <a:t> </a:t>
            </a:r>
          </a:p>
          <a:p>
            <a:pPr algn="l"/>
            <a:r>
              <a:rPr lang="en-US" sz="1200" b="0" i="0" dirty="0">
                <a:solidFill>
                  <a:srgbClr val="000000"/>
                </a:solidFill>
                <a:effectLst/>
              </a:rPr>
              <a:t>Office Room: Crown 324, </a:t>
            </a:r>
          </a:p>
          <a:p>
            <a:pPr algn="l"/>
            <a:r>
              <a:rPr lang="en-US" sz="1200" dirty="0">
                <a:solidFill>
                  <a:srgbClr val="000000"/>
                </a:solidFill>
              </a:rPr>
              <a:t>	           </a:t>
            </a:r>
            <a:r>
              <a:rPr lang="en-US" sz="1200" b="0" i="0" dirty="0">
                <a:solidFill>
                  <a:srgbClr val="000000"/>
                </a:solidFill>
                <a:effectLst/>
              </a:rPr>
              <a:t>7900 Division Street, </a:t>
            </a:r>
          </a:p>
          <a:p>
            <a:pPr algn="l"/>
            <a:r>
              <a:rPr lang="en-US" sz="1200" dirty="0">
                <a:solidFill>
                  <a:srgbClr val="000000"/>
                </a:solidFill>
              </a:rPr>
              <a:t>	           </a:t>
            </a:r>
            <a:r>
              <a:rPr lang="en-US" sz="1200" b="0" i="0" dirty="0">
                <a:solidFill>
                  <a:srgbClr val="000000"/>
                </a:solidFill>
                <a:effectLst/>
              </a:rPr>
              <a:t>River Forest, IL 60305</a:t>
            </a:r>
          </a:p>
        </p:txBody>
      </p:sp>
      <p:sp>
        <p:nvSpPr>
          <p:cNvPr id="8" name="TextBox 7">
            <a:extLst>
              <a:ext uri="{FF2B5EF4-FFF2-40B4-BE49-F238E27FC236}">
                <a16:creationId xmlns:a16="http://schemas.microsoft.com/office/drawing/2014/main" id="{5D828986-BE9D-E241-B039-348F92A2EE2F}"/>
              </a:ext>
            </a:extLst>
          </p:cNvPr>
          <p:cNvSpPr txBox="1"/>
          <p:nvPr/>
        </p:nvSpPr>
        <p:spPr>
          <a:xfrm>
            <a:off x="1162517" y="398492"/>
            <a:ext cx="2505238" cy="369332"/>
          </a:xfrm>
          <a:prstGeom prst="rect">
            <a:avLst/>
          </a:prstGeom>
          <a:noFill/>
        </p:spPr>
        <p:txBody>
          <a:bodyPr wrap="none" rtlCol="0">
            <a:spAutoFit/>
          </a:bodyPr>
          <a:lstStyle/>
          <a:p>
            <a:r>
              <a:rPr lang="en-US" dirty="0"/>
              <a:t>2024 Summer Workshop</a:t>
            </a:r>
          </a:p>
        </p:txBody>
      </p:sp>
      <p:pic>
        <p:nvPicPr>
          <p:cNvPr id="10" name="Picture 9" descr="A colorful logo on a black background&#10;&#10;Description automatically generated">
            <a:extLst>
              <a:ext uri="{FF2B5EF4-FFF2-40B4-BE49-F238E27FC236}">
                <a16:creationId xmlns:a16="http://schemas.microsoft.com/office/drawing/2014/main" id="{3E8CC3EE-076D-B57C-DF43-C55637D43C80}"/>
              </a:ext>
            </a:extLst>
          </p:cNvPr>
          <p:cNvPicPr>
            <a:picLocks noChangeAspect="1"/>
          </p:cNvPicPr>
          <p:nvPr/>
        </p:nvPicPr>
        <p:blipFill>
          <a:blip r:embed="rId9"/>
          <a:stretch>
            <a:fillRect/>
          </a:stretch>
        </p:blipFill>
        <p:spPr>
          <a:xfrm>
            <a:off x="8576272" y="292100"/>
            <a:ext cx="3022803" cy="2871663"/>
          </a:xfrm>
          <a:prstGeom prst="rect">
            <a:avLst/>
          </a:prstGeom>
        </p:spPr>
      </p:pic>
    </p:spTree>
    <p:custDataLst>
      <p:tags r:id="rId1"/>
    </p:custDataLst>
    <p:extLst>
      <p:ext uri="{BB962C8B-B14F-4D97-AF65-F5344CB8AC3E}">
        <p14:creationId xmlns:p14="http://schemas.microsoft.com/office/powerpoint/2010/main" val="1185454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HuggingFace</a:t>
            </a:r>
            <a:r>
              <a:rPr lang="en-US" dirty="0"/>
              <a:t> – transformers module</a:t>
            </a:r>
          </a:p>
        </p:txBody>
      </p:sp>
      <p:sp>
        <p:nvSpPr>
          <p:cNvPr id="4" name="TextBox 3">
            <a:extLst>
              <a:ext uri="{FF2B5EF4-FFF2-40B4-BE49-F238E27FC236}">
                <a16:creationId xmlns:a16="http://schemas.microsoft.com/office/drawing/2014/main" id="{EA8C29BD-1C5F-2021-2D37-61B21B877070}"/>
              </a:ext>
            </a:extLst>
          </p:cNvPr>
          <p:cNvSpPr txBox="1"/>
          <p:nvPr/>
        </p:nvSpPr>
        <p:spPr>
          <a:xfrm>
            <a:off x="8529409" y="4292081"/>
            <a:ext cx="2859834" cy="646331"/>
          </a:xfrm>
          <a:prstGeom prst="rect">
            <a:avLst/>
          </a:prstGeom>
          <a:noFill/>
        </p:spPr>
        <p:txBody>
          <a:bodyPr wrap="square">
            <a:spAutoFit/>
          </a:bodyPr>
          <a:lstStyle/>
          <a:p>
            <a:r>
              <a:rPr lang="en-US" dirty="0">
                <a:hlinkClick r:id="rId2"/>
              </a:rPr>
              <a:t>https://huggingface.co/docs/transformers/en/index</a:t>
            </a:r>
            <a:r>
              <a:rPr lang="en-US" dirty="0"/>
              <a:t> </a:t>
            </a:r>
          </a:p>
        </p:txBody>
      </p:sp>
      <p:sp>
        <p:nvSpPr>
          <p:cNvPr id="5" name="TextBox 4">
            <a:extLst>
              <a:ext uri="{FF2B5EF4-FFF2-40B4-BE49-F238E27FC236}">
                <a16:creationId xmlns:a16="http://schemas.microsoft.com/office/drawing/2014/main" id="{5925F7DB-8B41-D511-8989-36A39FA6EBB7}"/>
              </a:ext>
            </a:extLst>
          </p:cNvPr>
          <p:cNvSpPr txBox="1"/>
          <p:nvPr/>
        </p:nvSpPr>
        <p:spPr>
          <a:xfrm>
            <a:off x="609601" y="1166326"/>
            <a:ext cx="7097486" cy="4524315"/>
          </a:xfrm>
          <a:prstGeom prst="rect">
            <a:avLst/>
          </a:prstGeom>
          <a:noFill/>
        </p:spPr>
        <p:txBody>
          <a:bodyPr wrap="square" rtlCol="0">
            <a:spAutoFit/>
          </a:bodyPr>
          <a:lstStyle/>
          <a:p>
            <a:r>
              <a:rPr lang="en-US" sz="2400" dirty="0"/>
              <a:t>Transformers provides APIs and tools to easily </a:t>
            </a:r>
            <a:r>
              <a:rPr lang="en-US" sz="2400" b="1" dirty="0"/>
              <a:t>download</a:t>
            </a:r>
            <a:r>
              <a:rPr lang="en-US" sz="2400" dirty="0"/>
              <a:t> and </a:t>
            </a:r>
            <a:r>
              <a:rPr lang="en-US" sz="2400" b="1" dirty="0"/>
              <a:t>train</a:t>
            </a:r>
            <a:r>
              <a:rPr lang="en-US" sz="2400" dirty="0"/>
              <a:t> state-of-the-art pretrained models. </a:t>
            </a:r>
          </a:p>
          <a:p>
            <a:endParaRPr lang="en-US" sz="2400" dirty="0"/>
          </a:p>
          <a:p>
            <a:pPr lvl="1"/>
            <a:r>
              <a:rPr lang="en-US" sz="2000" dirty="0"/>
              <a:t>* Using pretrained models can reduce your compute costs, carbon footprint, and save you the time and resources required to train a model from scratch</a:t>
            </a:r>
          </a:p>
          <a:p>
            <a:pPr marL="342900" indent="-342900">
              <a:buFont typeface="Arial" panose="020B0604020202020204" pitchFamily="34" charset="0"/>
              <a:buChar char="•"/>
            </a:pPr>
            <a:endParaRPr lang="en-US" sz="2400" dirty="0"/>
          </a:p>
          <a:p>
            <a:r>
              <a:rPr lang="en-US" sz="2400" dirty="0"/>
              <a:t>Transformers support </a:t>
            </a:r>
            <a:r>
              <a:rPr lang="en-US" sz="2400" b="1" dirty="0"/>
              <a:t>framework interoperability </a:t>
            </a:r>
            <a:r>
              <a:rPr lang="en-US" sz="2400" dirty="0"/>
              <a:t>between </a:t>
            </a:r>
            <a:r>
              <a:rPr lang="en-US" sz="2400" dirty="0">
                <a:hlinkClick r:id="rId3"/>
              </a:rPr>
              <a:t>PyTorch</a:t>
            </a:r>
            <a:r>
              <a:rPr lang="en-US" sz="2400" dirty="0"/>
              <a:t>, </a:t>
            </a:r>
            <a:r>
              <a:rPr lang="en-US" sz="2400" dirty="0">
                <a:hlinkClick r:id="rId4"/>
              </a:rPr>
              <a:t>TensorFlow</a:t>
            </a:r>
            <a:r>
              <a:rPr lang="en-US" sz="2400" dirty="0"/>
              <a:t>, and </a:t>
            </a:r>
            <a:r>
              <a:rPr lang="en-US" sz="2400" dirty="0">
                <a:hlinkClick r:id="rId5"/>
              </a:rPr>
              <a:t>JAX</a:t>
            </a:r>
            <a:r>
              <a:rPr lang="en-US" sz="2400" dirty="0"/>
              <a:t>. </a:t>
            </a:r>
          </a:p>
          <a:p>
            <a:endParaRPr lang="en-US" sz="2400" dirty="0"/>
          </a:p>
          <a:p>
            <a:pPr lvl="1"/>
            <a:r>
              <a:rPr lang="en-US" dirty="0"/>
              <a:t>* This provides the flexibility to use a different framework at each stage of a model’s life; train a model in three lines of code in one framework, and load it for inference in another.</a:t>
            </a:r>
          </a:p>
        </p:txBody>
      </p:sp>
      <p:pic>
        <p:nvPicPr>
          <p:cNvPr id="4098" name="Picture 2">
            <a:extLst>
              <a:ext uri="{FF2B5EF4-FFF2-40B4-BE49-F238E27FC236}">
                <a16:creationId xmlns:a16="http://schemas.microsoft.com/office/drawing/2014/main" id="{051F2731-A21F-3357-732E-4ECA71DD1C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1927" y="0"/>
            <a:ext cx="4320073" cy="432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78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HuggingFace</a:t>
            </a:r>
            <a:r>
              <a:rPr lang="en-US" dirty="0"/>
              <a:t> – pipeline</a:t>
            </a:r>
          </a:p>
        </p:txBody>
      </p:sp>
      <p:sp>
        <p:nvSpPr>
          <p:cNvPr id="4" name="TextBox 3">
            <a:extLst>
              <a:ext uri="{FF2B5EF4-FFF2-40B4-BE49-F238E27FC236}">
                <a16:creationId xmlns:a16="http://schemas.microsoft.com/office/drawing/2014/main" id="{EA8C29BD-1C5F-2021-2D37-61B21B877070}"/>
              </a:ext>
            </a:extLst>
          </p:cNvPr>
          <p:cNvSpPr txBox="1"/>
          <p:nvPr/>
        </p:nvSpPr>
        <p:spPr>
          <a:xfrm>
            <a:off x="2264795" y="5537222"/>
            <a:ext cx="6830565" cy="369332"/>
          </a:xfrm>
          <a:prstGeom prst="rect">
            <a:avLst/>
          </a:prstGeom>
          <a:noFill/>
        </p:spPr>
        <p:txBody>
          <a:bodyPr wrap="square">
            <a:spAutoFit/>
          </a:bodyPr>
          <a:lstStyle/>
          <a:p>
            <a:r>
              <a:rPr lang="en-US" dirty="0">
                <a:hlinkClick r:id="rId2"/>
              </a:rPr>
              <a:t>https://huggingface.co/docs/transformers/en/main_classes/pipelines</a:t>
            </a:r>
            <a:r>
              <a:rPr lang="en-US" dirty="0"/>
              <a:t> </a:t>
            </a:r>
          </a:p>
        </p:txBody>
      </p:sp>
      <p:sp>
        <p:nvSpPr>
          <p:cNvPr id="5" name="TextBox 4">
            <a:extLst>
              <a:ext uri="{FF2B5EF4-FFF2-40B4-BE49-F238E27FC236}">
                <a16:creationId xmlns:a16="http://schemas.microsoft.com/office/drawing/2014/main" id="{5925F7DB-8B41-D511-8989-36A39FA6EBB7}"/>
              </a:ext>
            </a:extLst>
          </p:cNvPr>
          <p:cNvSpPr txBox="1"/>
          <p:nvPr/>
        </p:nvSpPr>
        <p:spPr>
          <a:xfrm>
            <a:off x="784699" y="1030139"/>
            <a:ext cx="7097486" cy="4154984"/>
          </a:xfrm>
          <a:prstGeom prst="rect">
            <a:avLst/>
          </a:prstGeom>
          <a:noFill/>
        </p:spPr>
        <p:txBody>
          <a:bodyPr wrap="square" rtlCol="0">
            <a:spAutoFit/>
          </a:bodyPr>
          <a:lstStyle/>
          <a:p>
            <a:r>
              <a:rPr lang="en-US" sz="2400" dirty="0"/>
              <a:t>: a great and easy way to use models for inference</a:t>
            </a:r>
          </a:p>
          <a:p>
            <a:endParaRPr lang="en-US" sz="2400" dirty="0"/>
          </a:p>
          <a:p>
            <a:r>
              <a:rPr lang="en-US" dirty="0"/>
              <a:t>The </a:t>
            </a:r>
            <a:r>
              <a:rPr lang="en-US" i="1" dirty="0"/>
              <a:t>pipeline</a:t>
            </a:r>
            <a:r>
              <a:rPr lang="en-US" dirty="0"/>
              <a:t> abstraction is a wrapper around all the other available pipelines. </a:t>
            </a:r>
          </a:p>
          <a:p>
            <a:endParaRPr lang="en-US" dirty="0"/>
          </a:p>
          <a:p>
            <a:r>
              <a:rPr lang="en-US" dirty="0"/>
              <a:t>To iterate over full datasets it is recommended to use a dataset directly. This means you don’t need to allocate the whole dataset at once, nor do you need to do batching yourself.</a:t>
            </a:r>
          </a:p>
          <a:p>
            <a:endParaRPr lang="en-US" dirty="0"/>
          </a:p>
          <a:p>
            <a:r>
              <a:rPr lang="en-US" dirty="0"/>
              <a:t>Pipelines are made of:</a:t>
            </a:r>
          </a:p>
          <a:p>
            <a:pPr marL="285750" indent="-285750">
              <a:buFont typeface="Arial" panose="020B0604020202020204" pitchFamily="34" charset="0"/>
              <a:buChar char="•"/>
            </a:pPr>
            <a:r>
              <a:rPr lang="en-US" dirty="0"/>
              <a:t>A </a:t>
            </a:r>
            <a:r>
              <a:rPr lang="en-US" b="1" dirty="0"/>
              <a:t>tokenizer</a:t>
            </a:r>
            <a:r>
              <a:rPr lang="en-US" dirty="0"/>
              <a:t> in charge of mapping raw textual input to token.</a:t>
            </a:r>
          </a:p>
          <a:p>
            <a:pPr marL="285750" indent="-285750">
              <a:buFont typeface="Arial" panose="020B0604020202020204" pitchFamily="34" charset="0"/>
              <a:buChar char="•"/>
            </a:pPr>
            <a:r>
              <a:rPr lang="en-US" dirty="0"/>
              <a:t>A </a:t>
            </a:r>
            <a:r>
              <a:rPr lang="en-US" b="1" dirty="0"/>
              <a:t>model</a:t>
            </a:r>
            <a:r>
              <a:rPr lang="en-US" dirty="0"/>
              <a:t> to make predictions from the inputs.</a:t>
            </a:r>
          </a:p>
          <a:p>
            <a:pPr marL="285750" indent="-285750">
              <a:buFont typeface="Arial" panose="020B0604020202020204" pitchFamily="34" charset="0"/>
              <a:buChar char="•"/>
            </a:pPr>
            <a:r>
              <a:rPr lang="en-US" dirty="0"/>
              <a:t>Some (optional) </a:t>
            </a:r>
            <a:r>
              <a:rPr lang="en-US" b="1" dirty="0"/>
              <a:t>post processing </a:t>
            </a:r>
            <a:r>
              <a:rPr lang="en-US" dirty="0"/>
              <a:t>for enhancing model’s output.</a:t>
            </a:r>
          </a:p>
          <a:p>
            <a:endParaRPr lang="en-US" dirty="0"/>
          </a:p>
        </p:txBody>
      </p:sp>
      <p:pic>
        <p:nvPicPr>
          <p:cNvPr id="4098" name="Picture 2">
            <a:extLst>
              <a:ext uri="{FF2B5EF4-FFF2-40B4-BE49-F238E27FC236}">
                <a16:creationId xmlns:a16="http://schemas.microsoft.com/office/drawing/2014/main" id="{051F2731-A21F-3357-732E-4ECA71DD1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2160" y="-217782"/>
            <a:ext cx="2026596" cy="202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815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HuggingFace</a:t>
            </a:r>
            <a:r>
              <a:rPr lang="en-US" dirty="0"/>
              <a:t> – </a:t>
            </a:r>
            <a:r>
              <a:rPr lang="en-US" dirty="0" err="1"/>
              <a:t>OpenLLM</a:t>
            </a:r>
            <a:r>
              <a:rPr lang="en-US" dirty="0"/>
              <a:t> Leaderboard</a:t>
            </a:r>
          </a:p>
        </p:txBody>
      </p:sp>
      <p:sp>
        <p:nvSpPr>
          <p:cNvPr id="4" name="TextBox 3">
            <a:extLst>
              <a:ext uri="{FF2B5EF4-FFF2-40B4-BE49-F238E27FC236}">
                <a16:creationId xmlns:a16="http://schemas.microsoft.com/office/drawing/2014/main" id="{EA8C29BD-1C5F-2021-2D37-61B21B877070}"/>
              </a:ext>
            </a:extLst>
          </p:cNvPr>
          <p:cNvSpPr txBox="1"/>
          <p:nvPr/>
        </p:nvSpPr>
        <p:spPr>
          <a:xfrm>
            <a:off x="709127" y="803685"/>
            <a:ext cx="7539134" cy="369332"/>
          </a:xfrm>
          <a:prstGeom prst="rect">
            <a:avLst/>
          </a:prstGeom>
          <a:noFill/>
        </p:spPr>
        <p:txBody>
          <a:bodyPr wrap="square">
            <a:spAutoFit/>
          </a:bodyPr>
          <a:lstStyle/>
          <a:p>
            <a:r>
              <a:rPr lang="en-US" dirty="0">
                <a:hlinkClick r:id="rId2"/>
              </a:rPr>
              <a:t>https://huggingface.co/spaces/open-llm-leaderboard/open_llm_leaderboard</a:t>
            </a:r>
            <a:r>
              <a:rPr lang="en-US" dirty="0"/>
              <a:t> </a:t>
            </a:r>
          </a:p>
        </p:txBody>
      </p:sp>
      <p:sp>
        <p:nvSpPr>
          <p:cNvPr id="5" name="TextBox 4">
            <a:extLst>
              <a:ext uri="{FF2B5EF4-FFF2-40B4-BE49-F238E27FC236}">
                <a16:creationId xmlns:a16="http://schemas.microsoft.com/office/drawing/2014/main" id="{5925F7DB-8B41-D511-8989-36A39FA6EBB7}"/>
              </a:ext>
            </a:extLst>
          </p:cNvPr>
          <p:cNvSpPr txBox="1"/>
          <p:nvPr/>
        </p:nvSpPr>
        <p:spPr>
          <a:xfrm>
            <a:off x="709127" y="1380930"/>
            <a:ext cx="11038114" cy="5029200"/>
          </a:xfrm>
          <a:prstGeom prst="rect">
            <a:avLst/>
          </a:prstGeom>
          <a:noFill/>
        </p:spPr>
        <p:txBody>
          <a:bodyPr wrap="square" lIns="365760" tIns="91440" rIns="182880" bIns="91440" numCol="2" spcCol="365760" rtlCol="0">
            <a:spAutoFit/>
          </a:bodyPr>
          <a:lstStyle/>
          <a:p>
            <a:r>
              <a:rPr lang="en-US" sz="1400" b="1" dirty="0" err="1"/>
              <a:t>IFEval</a:t>
            </a:r>
            <a:r>
              <a:rPr lang="en-US" sz="1400" dirty="0"/>
              <a:t> –  </a:t>
            </a:r>
            <a:r>
              <a:rPr lang="en-US" sz="1400" dirty="0" err="1"/>
              <a:t>IFEval</a:t>
            </a:r>
            <a:r>
              <a:rPr lang="en-US" sz="1400" dirty="0"/>
              <a:t> is a dataset designed to test a model’s ability to follow explicit instructions, such as “include keyword x” or “use format y.” </a:t>
            </a:r>
          </a:p>
          <a:p>
            <a:endParaRPr lang="en-US" sz="1400" dirty="0"/>
          </a:p>
          <a:p>
            <a:r>
              <a:rPr lang="en-US" sz="1400" b="1" dirty="0"/>
              <a:t>BBH</a:t>
            </a:r>
            <a:r>
              <a:rPr lang="en-US" sz="1400" dirty="0"/>
              <a:t> (Big Bench Hard)– A subset of 23 challenging tasks from the </a:t>
            </a:r>
            <a:r>
              <a:rPr lang="en-US" sz="1400" dirty="0" err="1"/>
              <a:t>BigBench</a:t>
            </a:r>
            <a:r>
              <a:rPr lang="en-US" sz="1400" dirty="0"/>
              <a:t> dataset to evaluate language models. The tasks use objective metrics, are highly difficult, and have sufficient sample sizes for statistical significance. They include multistep arithmetic, algorithmic reasoning (e.g., </a:t>
            </a:r>
            <a:r>
              <a:rPr lang="en-US" sz="1400" dirty="0" err="1"/>
              <a:t>boolean</a:t>
            </a:r>
            <a:r>
              <a:rPr lang="en-US" sz="1400" dirty="0"/>
              <a:t> expressions, SVG shapes), language understanding (e.g., sarcasm detection, name disambiguation), and world knowledge. BBH performance correlates well with human preferences, providing valuable insights into model capabilities.</a:t>
            </a:r>
          </a:p>
          <a:p>
            <a:endParaRPr lang="en-US" sz="1400" dirty="0"/>
          </a:p>
          <a:p>
            <a:r>
              <a:rPr lang="en-US" sz="1400" b="1" dirty="0"/>
              <a:t>MATH</a:t>
            </a:r>
            <a:r>
              <a:rPr lang="en-US" sz="1400" dirty="0"/>
              <a:t> – is a compilation of high-school level competition problems gathered from several sources, formatted consistently using Latex for equations and Asymptote for figures. </a:t>
            </a:r>
          </a:p>
          <a:p>
            <a:endParaRPr lang="en-US" sz="1400" dirty="0"/>
          </a:p>
          <a:p>
            <a:r>
              <a:rPr lang="en-US" sz="1400" b="1" dirty="0"/>
              <a:t>GPQA</a:t>
            </a:r>
            <a:r>
              <a:rPr lang="en-US" sz="1400" dirty="0"/>
              <a:t> –is a highly challenging knowledge dataset with questions crafted by PhD-level domain experts in fields like biology, physics, and chemistry. These questions are designed to be difficult for laypersons but relatively easy for experts.</a:t>
            </a:r>
          </a:p>
          <a:p>
            <a:endParaRPr lang="en-US" sz="1400" dirty="0"/>
          </a:p>
          <a:p>
            <a:r>
              <a:rPr lang="en-US" sz="1400" b="1" dirty="0" err="1"/>
              <a:t>MuSR</a:t>
            </a:r>
            <a:r>
              <a:rPr lang="en-US" sz="1400" dirty="0"/>
              <a:t> (Multistep Soft Reasoning) – is a new dataset consisting of algorithmically generated complex problems, each around 1,000 words in length. The problems include murder mysteries, object placement questions, and team allocation optimizations. Solving these problems requires models to integrate reasoning with long-range context parsing. Few models achieve better than random performance on this dataset.</a:t>
            </a:r>
          </a:p>
          <a:p>
            <a:endParaRPr lang="en-US" sz="1400" dirty="0"/>
          </a:p>
          <a:p>
            <a:r>
              <a:rPr lang="en-US" sz="1400" b="1" dirty="0"/>
              <a:t>MMLU-PRO (</a:t>
            </a:r>
            <a:r>
              <a:rPr lang="en-US" sz="1400" dirty="0"/>
              <a:t>Massive Multitask Language Understanding - Professional) –is a refined version of the MMLU dataset, which has been a standard for multiple-choice knowledge assessment. Recent research identified issues with the original MMLU, such as noisy data (some unanswerable questions) and decreasing difficulty due to advances in model capabilities and increased data contamination. MMLU-Pro addresses these issues by presenting models with 10 choices instead of 4, requiring reasoning on more questions, and undergoing expert review to reduce noise. </a:t>
            </a:r>
          </a:p>
        </p:txBody>
      </p:sp>
      <p:pic>
        <p:nvPicPr>
          <p:cNvPr id="4098" name="Picture 2">
            <a:extLst>
              <a:ext uri="{FF2B5EF4-FFF2-40B4-BE49-F238E27FC236}">
                <a16:creationId xmlns:a16="http://schemas.microsoft.com/office/drawing/2014/main" id="{051F2731-A21F-3357-732E-4ECA71DD1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7646" y="-159734"/>
            <a:ext cx="1326060" cy="1326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93B84D-1D0C-F5AE-E9B2-AF698BD947BB}"/>
              </a:ext>
            </a:extLst>
          </p:cNvPr>
          <p:cNvSpPr txBox="1"/>
          <p:nvPr/>
        </p:nvSpPr>
        <p:spPr>
          <a:xfrm>
            <a:off x="6770451" y="5860623"/>
            <a:ext cx="5218888"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hlinkClick r:id="rId4"/>
              </a:rPr>
              <a:t>https://ai.google.dev/responsible/docs/evaluation</a:t>
            </a:r>
          </a:p>
          <a:p>
            <a:r>
              <a:rPr lang="en-US" dirty="0">
                <a:hlinkClick r:id="rId4"/>
              </a:rPr>
              <a:t>https://pair-code.github.io/llm-comparator/</a:t>
            </a:r>
            <a:r>
              <a:rPr lang="en-US" dirty="0"/>
              <a:t> </a:t>
            </a:r>
          </a:p>
          <a:p>
            <a:r>
              <a:rPr lang="en-US" dirty="0">
                <a:hlinkClick r:id="rId5"/>
              </a:rPr>
              <a:t>https://arxiv.org/html/2402.10524v1</a:t>
            </a:r>
            <a:r>
              <a:rPr lang="en-US" dirty="0"/>
              <a:t> </a:t>
            </a:r>
          </a:p>
        </p:txBody>
      </p:sp>
    </p:spTree>
    <p:extLst>
      <p:ext uri="{BB962C8B-B14F-4D97-AF65-F5344CB8AC3E}">
        <p14:creationId xmlns:p14="http://schemas.microsoft.com/office/powerpoint/2010/main" val="375089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HuggingFace</a:t>
            </a:r>
            <a:r>
              <a:rPr lang="en-US" dirty="0"/>
              <a:t> – MODEL Cards</a:t>
            </a:r>
          </a:p>
        </p:txBody>
      </p:sp>
      <p:pic>
        <p:nvPicPr>
          <p:cNvPr id="4098" name="Picture 2">
            <a:extLst>
              <a:ext uri="{FF2B5EF4-FFF2-40B4-BE49-F238E27FC236}">
                <a16:creationId xmlns:a16="http://schemas.microsoft.com/office/drawing/2014/main" id="{051F2731-A21F-3357-732E-4ECA71DD1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7646" y="-159734"/>
            <a:ext cx="1326060" cy="13260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D9B2B72-3287-50C0-DA0D-B0C64DB60FB3}"/>
              </a:ext>
            </a:extLst>
          </p:cNvPr>
          <p:cNvPicPr>
            <a:picLocks noChangeAspect="1"/>
          </p:cNvPicPr>
          <p:nvPr/>
        </p:nvPicPr>
        <p:blipFill>
          <a:blip r:embed="rId3"/>
          <a:stretch>
            <a:fillRect/>
          </a:stretch>
        </p:blipFill>
        <p:spPr>
          <a:xfrm>
            <a:off x="846306" y="1166326"/>
            <a:ext cx="10854379" cy="5356530"/>
          </a:xfrm>
          <a:prstGeom prst="rect">
            <a:avLst/>
          </a:prstGeom>
          <a:ln>
            <a:solidFill>
              <a:schemeClr val="accent1"/>
            </a:solidFill>
          </a:ln>
        </p:spPr>
      </p:pic>
    </p:spTree>
    <p:extLst>
      <p:ext uri="{BB962C8B-B14F-4D97-AF65-F5344CB8AC3E}">
        <p14:creationId xmlns:p14="http://schemas.microsoft.com/office/powerpoint/2010/main" val="2940705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HuggingFace</a:t>
            </a:r>
            <a:r>
              <a:rPr lang="en-US" dirty="0"/>
              <a:t> – Tutorial for Beginners</a:t>
            </a:r>
          </a:p>
        </p:txBody>
      </p:sp>
      <p:pic>
        <p:nvPicPr>
          <p:cNvPr id="4098" name="Picture 2">
            <a:extLst>
              <a:ext uri="{FF2B5EF4-FFF2-40B4-BE49-F238E27FC236}">
                <a16:creationId xmlns:a16="http://schemas.microsoft.com/office/drawing/2014/main" id="{051F2731-A21F-3357-732E-4ECA71DD1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919" y="74047"/>
            <a:ext cx="1326060" cy="1326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8F9A60F-4439-F5BF-9CDF-5DD92A4BB2D7}"/>
              </a:ext>
            </a:extLst>
          </p:cNvPr>
          <p:cNvPicPr>
            <a:picLocks noChangeAspect="1"/>
          </p:cNvPicPr>
          <p:nvPr/>
        </p:nvPicPr>
        <p:blipFill>
          <a:blip r:embed="rId3"/>
          <a:stretch>
            <a:fillRect/>
          </a:stretch>
        </p:blipFill>
        <p:spPr>
          <a:xfrm>
            <a:off x="2209800" y="1327605"/>
            <a:ext cx="7772400" cy="3580219"/>
          </a:xfrm>
          <a:prstGeom prst="rect">
            <a:avLst/>
          </a:prstGeom>
          <a:ln>
            <a:solidFill>
              <a:schemeClr val="accent1"/>
            </a:solidFill>
          </a:ln>
        </p:spPr>
      </p:pic>
      <p:sp>
        <p:nvSpPr>
          <p:cNvPr id="7" name="TextBox 6">
            <a:extLst>
              <a:ext uri="{FF2B5EF4-FFF2-40B4-BE49-F238E27FC236}">
                <a16:creationId xmlns:a16="http://schemas.microsoft.com/office/drawing/2014/main" id="{6B6BE12C-0EB4-C6FE-5065-71F3625E4A15}"/>
              </a:ext>
            </a:extLst>
          </p:cNvPr>
          <p:cNvSpPr txBox="1"/>
          <p:nvPr/>
        </p:nvSpPr>
        <p:spPr>
          <a:xfrm>
            <a:off x="3554759" y="4994357"/>
            <a:ext cx="5082482" cy="369332"/>
          </a:xfrm>
          <a:prstGeom prst="rect">
            <a:avLst/>
          </a:prstGeom>
          <a:noFill/>
        </p:spPr>
        <p:txBody>
          <a:bodyPr wrap="none" rtlCol="0">
            <a:spAutoFit/>
          </a:bodyPr>
          <a:lstStyle/>
          <a:p>
            <a:r>
              <a:rPr lang="en-US" dirty="0">
                <a:hlinkClick r:id="rId4"/>
              </a:rPr>
              <a:t>https://www.youtube.com/watch?v=QEaBAZQCtwE</a:t>
            </a:r>
            <a:r>
              <a:rPr lang="en-US" dirty="0"/>
              <a:t> </a:t>
            </a:r>
          </a:p>
        </p:txBody>
      </p:sp>
    </p:spTree>
    <p:extLst>
      <p:ext uri="{BB962C8B-B14F-4D97-AF65-F5344CB8AC3E}">
        <p14:creationId xmlns:p14="http://schemas.microsoft.com/office/powerpoint/2010/main" val="2068380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HuggingFace</a:t>
            </a:r>
            <a:r>
              <a:rPr lang="en-US" dirty="0"/>
              <a:t> – Spaces</a:t>
            </a:r>
          </a:p>
        </p:txBody>
      </p:sp>
      <p:pic>
        <p:nvPicPr>
          <p:cNvPr id="4098" name="Picture 2">
            <a:extLst>
              <a:ext uri="{FF2B5EF4-FFF2-40B4-BE49-F238E27FC236}">
                <a16:creationId xmlns:a16="http://schemas.microsoft.com/office/drawing/2014/main" id="{051F2731-A21F-3357-732E-4ECA71DD1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9323" y="-39205"/>
            <a:ext cx="1326060" cy="13260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6A30758-6A3F-E071-E670-96D7E91DE79F}"/>
              </a:ext>
            </a:extLst>
          </p:cNvPr>
          <p:cNvPicPr>
            <a:picLocks noChangeAspect="1"/>
          </p:cNvPicPr>
          <p:nvPr/>
        </p:nvPicPr>
        <p:blipFill>
          <a:blip r:embed="rId3"/>
          <a:stretch>
            <a:fillRect/>
          </a:stretch>
        </p:blipFill>
        <p:spPr>
          <a:xfrm>
            <a:off x="915730" y="1473555"/>
            <a:ext cx="9683593" cy="5114954"/>
          </a:xfrm>
          <a:prstGeom prst="rect">
            <a:avLst/>
          </a:prstGeom>
          <a:ln>
            <a:solidFill>
              <a:schemeClr val="accent1"/>
            </a:solidFill>
          </a:ln>
        </p:spPr>
      </p:pic>
      <p:sp>
        <p:nvSpPr>
          <p:cNvPr id="4" name="TextBox 3">
            <a:extLst>
              <a:ext uri="{FF2B5EF4-FFF2-40B4-BE49-F238E27FC236}">
                <a16:creationId xmlns:a16="http://schemas.microsoft.com/office/drawing/2014/main" id="{95FEB10E-2226-B885-FEF0-E9080F20DA8A}"/>
              </a:ext>
            </a:extLst>
          </p:cNvPr>
          <p:cNvSpPr txBox="1"/>
          <p:nvPr/>
        </p:nvSpPr>
        <p:spPr>
          <a:xfrm>
            <a:off x="609600" y="821656"/>
            <a:ext cx="3083665" cy="369332"/>
          </a:xfrm>
          <a:prstGeom prst="rect">
            <a:avLst/>
          </a:prstGeom>
          <a:noFill/>
        </p:spPr>
        <p:txBody>
          <a:bodyPr wrap="none" rtlCol="0">
            <a:spAutoFit/>
          </a:bodyPr>
          <a:lstStyle/>
          <a:p>
            <a:r>
              <a:rPr lang="en-US" dirty="0">
                <a:hlinkClick r:id="rId4"/>
              </a:rPr>
              <a:t>https://huggingface.co/spaces</a:t>
            </a:r>
            <a:r>
              <a:rPr lang="en-US" dirty="0"/>
              <a:t> </a:t>
            </a:r>
          </a:p>
        </p:txBody>
      </p:sp>
    </p:spTree>
    <p:extLst>
      <p:ext uri="{BB962C8B-B14F-4D97-AF65-F5344CB8AC3E}">
        <p14:creationId xmlns:p14="http://schemas.microsoft.com/office/powerpoint/2010/main" val="3206257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9917-DC12-59B0-840F-4EF97C3D0311}"/>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B05F33D6-1AFA-1DFE-7C31-B98CEF272AFB}"/>
              </a:ext>
            </a:extLst>
          </p:cNvPr>
          <p:cNvSpPr>
            <a:spLocks noGrp="1"/>
          </p:cNvSpPr>
          <p:nvPr>
            <p:ph idx="1"/>
          </p:nvPr>
        </p:nvSpPr>
        <p:spPr/>
        <p:txBody>
          <a:bodyPr/>
          <a:lstStyle/>
          <a:p>
            <a:r>
              <a:rPr lang="en-US" sz="1800" dirty="0"/>
              <a:t>Task Summaries (</a:t>
            </a:r>
            <a:r>
              <a:rPr lang="en-US" sz="1800" dirty="0" err="1"/>
              <a:t>Colab</a:t>
            </a:r>
            <a:r>
              <a:rPr lang="en-US" sz="1800" dirty="0"/>
              <a:t>): - </a:t>
            </a:r>
            <a:r>
              <a:rPr lang="en-US" sz="1800" dirty="0">
                <a:hlinkClick r:id="rId2"/>
              </a:rPr>
              <a:t>https://colab.research.google.com/github/huggingface/notebooks/blob/main/transformers_doc/en/task_summary.ipynb#scrollTo=UES3W86QG7m-</a:t>
            </a:r>
            <a:r>
              <a:rPr lang="en-US" sz="1800" dirty="0"/>
              <a:t> </a:t>
            </a:r>
          </a:p>
          <a:p>
            <a:r>
              <a:rPr lang="en-US" sz="1800" dirty="0" err="1"/>
              <a:t>Builing</a:t>
            </a:r>
            <a:r>
              <a:rPr lang="en-US" sz="1800" dirty="0"/>
              <a:t> NLP Pipelines with </a:t>
            </a:r>
            <a:r>
              <a:rPr lang="en-US" sz="1800" dirty="0" err="1"/>
              <a:t>HuggingFace</a:t>
            </a:r>
            <a:r>
              <a:rPr lang="en-US" sz="1800" dirty="0"/>
              <a:t>: </a:t>
            </a:r>
            <a:r>
              <a:rPr lang="en-US" sz="1800" dirty="0">
                <a:hlinkClick r:id="rId3"/>
              </a:rPr>
              <a:t>https://towardsdatascience.com/build-nlp-pipelines-with-huggingface-datasets-d597ff5f68ad</a:t>
            </a:r>
            <a:r>
              <a:rPr lang="en-US" sz="1800" dirty="0"/>
              <a:t> </a:t>
            </a:r>
          </a:p>
          <a:p>
            <a:r>
              <a:rPr lang="en-US" sz="1800" dirty="0"/>
              <a:t>Simple RAG for GitHub issues: </a:t>
            </a:r>
            <a:r>
              <a:rPr lang="en-US" sz="1800" dirty="0">
                <a:hlinkClick r:id="rId4"/>
              </a:rPr>
              <a:t>https://huggingface.co/learn/cookbook/rag_zephyr_langchain</a:t>
            </a:r>
            <a:r>
              <a:rPr lang="en-US" sz="1800" dirty="0"/>
              <a:t> </a:t>
            </a:r>
          </a:p>
          <a:p>
            <a:r>
              <a:rPr lang="en-US" sz="1800" dirty="0"/>
              <a:t>RAG app for Speckly issues: </a:t>
            </a:r>
            <a:r>
              <a:rPr lang="en-US" sz="1800" dirty="0">
                <a:hlinkClick r:id="rId5"/>
              </a:rPr>
              <a:t>https://github.com/bhargobdeka/RAG-chatbot-Speckly</a:t>
            </a:r>
            <a:r>
              <a:rPr lang="en-US" sz="1800" dirty="0"/>
              <a:t> </a:t>
            </a:r>
          </a:p>
          <a:p>
            <a:r>
              <a:rPr lang="en-US" sz="1800" dirty="0"/>
              <a:t>Building RAG Multi-modal System for Visual Question Answering: </a:t>
            </a:r>
            <a:r>
              <a:rPr lang="en-US" sz="1800" dirty="0">
                <a:hlinkClick r:id="rId6"/>
              </a:rPr>
              <a:t>https://medium.com/gitconnected/building-a-multi-modal-rag-system-for-visual-question-answering-52b5b0979acb</a:t>
            </a:r>
            <a:r>
              <a:rPr lang="en-US" sz="1800" dirty="0"/>
              <a:t> </a:t>
            </a:r>
          </a:p>
          <a:p>
            <a:r>
              <a:rPr lang="en-US" sz="1800" dirty="0" err="1"/>
              <a:t>Langchain</a:t>
            </a:r>
            <a:r>
              <a:rPr lang="en-US" sz="1800" dirty="0"/>
              <a:t> Concept Guide: </a:t>
            </a:r>
            <a:r>
              <a:rPr lang="en-US" sz="1800" dirty="0">
                <a:hlinkClick r:id="rId7"/>
              </a:rPr>
              <a:t>https://python.langchain.com/v0.2/docs/concepts/</a:t>
            </a:r>
            <a:r>
              <a:rPr lang="en-US" sz="1800" dirty="0"/>
              <a:t> </a:t>
            </a:r>
          </a:p>
          <a:p>
            <a:r>
              <a:rPr lang="en-US" sz="1800" dirty="0" err="1"/>
              <a:t>OpenSource</a:t>
            </a:r>
            <a:r>
              <a:rPr lang="en-US" sz="1800" dirty="0"/>
              <a:t> Models </a:t>
            </a:r>
            <a:r>
              <a:rPr lang="en-US" sz="1800" dirty="0" err="1"/>
              <a:t>GenAI</a:t>
            </a:r>
            <a:r>
              <a:rPr lang="en-US" sz="1800" dirty="0"/>
              <a:t> (</a:t>
            </a:r>
            <a:r>
              <a:rPr lang="en-US" sz="1800" dirty="0" err="1"/>
              <a:t>colab</a:t>
            </a:r>
            <a:r>
              <a:rPr lang="en-US" sz="1800" dirty="0"/>
              <a:t>): </a:t>
            </a:r>
            <a:r>
              <a:rPr lang="en-US" sz="1800" dirty="0">
                <a:hlinkClick r:id="rId8"/>
              </a:rPr>
              <a:t>https://www.youtube.com/watch?v=3fyazg9-n2o</a:t>
            </a:r>
            <a:r>
              <a:rPr lang="en-US" sz="1800" dirty="0"/>
              <a:t>   </a:t>
            </a:r>
            <a:r>
              <a:rPr lang="en-US" sz="1800" dirty="0">
                <a:hlinkClick r:id="rId9"/>
              </a:rPr>
              <a:t>https://colab.research.google.com/drive/1tbNU3sT375kwDPm6jEpwp9KiORmsGcrU#scrollTo=Olq24pYGUIpZ</a:t>
            </a:r>
            <a:r>
              <a:rPr lang="en-US" sz="1800" dirty="0"/>
              <a:t> </a:t>
            </a:r>
          </a:p>
          <a:p>
            <a:endParaRPr lang="en-US" sz="1800" dirty="0"/>
          </a:p>
        </p:txBody>
      </p:sp>
    </p:spTree>
    <p:extLst>
      <p:ext uri="{BB962C8B-B14F-4D97-AF65-F5344CB8AC3E}">
        <p14:creationId xmlns:p14="http://schemas.microsoft.com/office/powerpoint/2010/main" val="1948254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D569-C3EA-54B2-1922-E26ECC60AF91}"/>
              </a:ext>
            </a:extLst>
          </p:cNvPr>
          <p:cNvSpPr>
            <a:spLocks noGrp="1"/>
          </p:cNvSpPr>
          <p:nvPr>
            <p:ph type="title"/>
          </p:nvPr>
        </p:nvSpPr>
        <p:spPr/>
        <p:txBody>
          <a:bodyPr/>
          <a:lstStyle/>
          <a:p>
            <a:r>
              <a:rPr lang="en-US" dirty="0"/>
              <a:t>Python Environments </a:t>
            </a:r>
          </a:p>
        </p:txBody>
      </p:sp>
      <p:sp>
        <p:nvSpPr>
          <p:cNvPr id="3" name="Content Placeholder 2">
            <a:extLst>
              <a:ext uri="{FF2B5EF4-FFF2-40B4-BE49-F238E27FC236}">
                <a16:creationId xmlns:a16="http://schemas.microsoft.com/office/drawing/2014/main" id="{A6340FF2-B6A8-D11F-4F9E-4F5FAC171B01}"/>
              </a:ext>
            </a:extLst>
          </p:cNvPr>
          <p:cNvSpPr>
            <a:spLocks noGrp="1"/>
          </p:cNvSpPr>
          <p:nvPr>
            <p:ph idx="1"/>
          </p:nvPr>
        </p:nvSpPr>
        <p:spPr>
          <a:xfrm>
            <a:off x="609600" y="982134"/>
            <a:ext cx="10972800" cy="4066116"/>
          </a:xfrm>
        </p:spPr>
        <p:txBody>
          <a:bodyPr/>
          <a:lstStyle/>
          <a:p>
            <a:pPr marL="0" indent="0">
              <a:buNone/>
            </a:pPr>
            <a:r>
              <a:rPr lang="en-US" sz="2000" dirty="0"/>
              <a:t>A virtual environment is created on top of an existing Python installation, known as the virtual environment’s “base” Python, and may optionally be isolated from the packages in the base environment, so only those explicitly installed in the virtual environment are available.</a:t>
            </a:r>
          </a:p>
          <a:p>
            <a:pPr marL="0" indent="0">
              <a:buNone/>
            </a:pPr>
            <a:endParaRPr lang="en-US" sz="2000" dirty="0"/>
          </a:p>
          <a:p>
            <a:r>
              <a:rPr lang="en-US" sz="2000" dirty="0"/>
              <a:t>Using </a:t>
            </a:r>
            <a:r>
              <a:rPr lang="en-US" sz="2000" dirty="0" err="1"/>
              <a:t>conda</a:t>
            </a:r>
            <a:r>
              <a:rPr lang="en-US" sz="2000" dirty="0"/>
              <a:t> to create virtual environments: </a:t>
            </a:r>
            <a:r>
              <a:rPr lang="en-US" sz="2000" dirty="0">
                <a:hlinkClick r:id="rId2"/>
              </a:rPr>
              <a:t>https://docs.conda.io/projects/conda/en/4.6.0/user-guide/tasks/manage-environments.html</a:t>
            </a:r>
            <a:r>
              <a:rPr lang="en-US" sz="2000" dirty="0"/>
              <a:t> </a:t>
            </a:r>
          </a:p>
          <a:p>
            <a:pPr lvl="1"/>
            <a:endParaRPr lang="en-US" sz="1600" dirty="0"/>
          </a:p>
          <a:p>
            <a:pPr marL="457200" lvl="1" indent="0">
              <a:buNone/>
            </a:pPr>
            <a:r>
              <a:rPr lang="en-US" sz="1600" dirty="0" err="1">
                <a:latin typeface="Consolas" panose="020B0609020204030204" pitchFamily="49" charset="0"/>
                <a:cs typeface="Consolas" panose="020B0609020204030204" pitchFamily="49" charset="0"/>
              </a:rPr>
              <a:t>conda</a:t>
            </a:r>
            <a:r>
              <a:rPr lang="en-US" sz="1600" dirty="0">
                <a:latin typeface="Consolas" panose="020B0609020204030204" pitchFamily="49" charset="0"/>
                <a:cs typeface="Consolas" panose="020B0609020204030204" pitchFamily="49" charset="0"/>
              </a:rPr>
              <a:t> create --name &lt;YOUR NAME&gt;</a:t>
            </a:r>
          </a:p>
          <a:p>
            <a:endParaRPr lang="en-US" sz="2000" dirty="0"/>
          </a:p>
          <a:p>
            <a:r>
              <a:rPr lang="en-US" sz="2000" dirty="0"/>
              <a:t>Using </a:t>
            </a:r>
            <a:r>
              <a:rPr lang="en-US" sz="2000" dirty="0" err="1"/>
              <a:t>venv</a:t>
            </a:r>
            <a:r>
              <a:rPr lang="en-US" sz="2000" dirty="0"/>
              <a:t> to create virtual environments: </a:t>
            </a:r>
            <a:r>
              <a:rPr lang="en-US" sz="2000" dirty="0">
                <a:hlinkClick r:id="rId3"/>
              </a:rPr>
              <a:t>https://docs.python.org/3/library/venv.html</a:t>
            </a:r>
            <a:r>
              <a:rPr lang="en-US" sz="2000" dirty="0"/>
              <a:t> </a:t>
            </a:r>
          </a:p>
          <a:p>
            <a:endParaRPr lang="en-US" sz="2000" dirty="0"/>
          </a:p>
          <a:p>
            <a:pPr marL="457200" lvl="1" indent="0">
              <a:buNone/>
            </a:pPr>
            <a:r>
              <a:rPr lang="en-US" sz="1600" dirty="0">
                <a:latin typeface="Consolas" panose="020B0609020204030204" pitchFamily="49" charset="0"/>
                <a:cs typeface="Consolas" panose="020B0609020204030204" pitchFamily="49" charset="0"/>
              </a:rPr>
              <a:t>python -m </a:t>
            </a:r>
            <a:r>
              <a:rPr lang="en-US" sz="1600" dirty="0" err="1">
                <a:latin typeface="Consolas" panose="020B0609020204030204" pitchFamily="49" charset="0"/>
                <a:cs typeface="Consolas" panose="020B0609020204030204" pitchFamily="49" charset="0"/>
              </a:rPr>
              <a:t>venv</a:t>
            </a:r>
            <a:r>
              <a:rPr lang="en-US" sz="1600" dirty="0">
                <a:latin typeface="Consolas" panose="020B0609020204030204" pitchFamily="49" charset="0"/>
                <a:cs typeface="Consolas" panose="020B0609020204030204" pitchFamily="49" charset="0"/>
              </a:rPr>
              <a:t> /path/to/new/virtual/&lt;YOUR NAME&gt;</a:t>
            </a:r>
          </a:p>
          <a:p>
            <a:endParaRPr lang="en-US" sz="2000" dirty="0"/>
          </a:p>
          <a:p>
            <a:pPr lvl="1"/>
            <a:r>
              <a:rPr lang="en-US" sz="1600" dirty="0"/>
              <a:t>REQUIREMENTS file</a:t>
            </a:r>
          </a:p>
          <a:p>
            <a:pPr lvl="2"/>
            <a:r>
              <a:rPr lang="en-US" sz="1200" dirty="0"/>
              <a:t>Must be in current directory you are working on</a:t>
            </a:r>
          </a:p>
          <a:p>
            <a:pPr lvl="2"/>
            <a:r>
              <a:rPr lang="en-US" sz="1200" dirty="0"/>
              <a:t>Inside </a:t>
            </a:r>
            <a:r>
              <a:rPr lang="en-US" sz="1200" dirty="0" err="1"/>
              <a:t>requirements.txt</a:t>
            </a:r>
            <a:r>
              <a:rPr lang="en-US" sz="1200"/>
              <a:t> file </a:t>
            </a:r>
            <a:r>
              <a:rPr lang="en-US" sz="1200" dirty="0"/>
              <a:t>you list the modules you want to install (and you can specify versions!)</a:t>
            </a:r>
          </a:p>
          <a:p>
            <a:pPr marL="914400" lvl="2" indent="0">
              <a:buNone/>
            </a:pPr>
            <a:endParaRPr lang="en-US" sz="1200" dirty="0"/>
          </a:p>
        </p:txBody>
      </p:sp>
      <p:sp>
        <p:nvSpPr>
          <p:cNvPr id="4" name="TextBox 3">
            <a:extLst>
              <a:ext uri="{FF2B5EF4-FFF2-40B4-BE49-F238E27FC236}">
                <a16:creationId xmlns:a16="http://schemas.microsoft.com/office/drawing/2014/main" id="{54EE7798-D14B-E7C6-01D1-1D9C46E5F643}"/>
              </a:ext>
            </a:extLst>
          </p:cNvPr>
          <p:cNvSpPr txBox="1"/>
          <p:nvPr/>
        </p:nvSpPr>
        <p:spPr>
          <a:xfrm>
            <a:off x="2505075" y="6114814"/>
            <a:ext cx="4063805" cy="369332"/>
          </a:xfrm>
          <a:prstGeom prst="rect">
            <a:avLst/>
          </a:prstGeom>
          <a:noFill/>
        </p:spPr>
        <p:txBody>
          <a:bodyPr wrap="none" rtlCol="0">
            <a:spAutoFit/>
          </a:bodyPr>
          <a:lstStyle/>
          <a:p>
            <a:r>
              <a:rPr lang="en-US" dirty="0"/>
              <a:t>python3 -m pip install -r </a:t>
            </a:r>
            <a:r>
              <a:rPr lang="en-US" dirty="0" err="1"/>
              <a:t>requirements.txt</a:t>
            </a:r>
            <a:endParaRPr lang="en-US" dirty="0"/>
          </a:p>
        </p:txBody>
      </p:sp>
    </p:spTree>
    <p:extLst>
      <p:ext uri="{BB962C8B-B14F-4D97-AF65-F5344CB8AC3E}">
        <p14:creationId xmlns:p14="http://schemas.microsoft.com/office/powerpoint/2010/main" val="1475286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CD81-E16C-213C-E609-CA0D99F431B3}"/>
              </a:ext>
            </a:extLst>
          </p:cNvPr>
          <p:cNvSpPr>
            <a:spLocks noGrp="1"/>
          </p:cNvSpPr>
          <p:nvPr>
            <p:ph type="title"/>
          </p:nvPr>
        </p:nvSpPr>
        <p:spPr>
          <a:xfrm>
            <a:off x="166255" y="283834"/>
            <a:ext cx="3112656" cy="819023"/>
          </a:xfrm>
        </p:spPr>
        <p:txBody>
          <a:bodyPr/>
          <a:lstStyle/>
          <a:p>
            <a:r>
              <a:rPr lang="en-US" sz="3600" dirty="0"/>
              <a:t>RAG – Retrieval Augmented Generation</a:t>
            </a:r>
          </a:p>
        </p:txBody>
      </p:sp>
      <p:pic>
        <p:nvPicPr>
          <p:cNvPr id="1026" name="Picture 2">
            <a:extLst>
              <a:ext uri="{FF2B5EF4-FFF2-40B4-BE49-F238E27FC236}">
                <a16:creationId xmlns:a16="http://schemas.microsoft.com/office/drawing/2014/main" id="{C8AF6647-7B9F-2F3D-6476-B1499CDC6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855" y="128410"/>
            <a:ext cx="8709890" cy="660117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B1F304-B07C-9F97-B1DE-0B3F4B2067D3}"/>
              </a:ext>
            </a:extLst>
          </p:cNvPr>
          <p:cNvSpPr txBox="1"/>
          <p:nvPr/>
        </p:nvSpPr>
        <p:spPr>
          <a:xfrm>
            <a:off x="350981" y="2299855"/>
            <a:ext cx="2059709" cy="923330"/>
          </a:xfrm>
          <a:prstGeom prst="rect">
            <a:avLst/>
          </a:prstGeom>
          <a:noFill/>
        </p:spPr>
        <p:txBody>
          <a:bodyPr wrap="square" rtlCol="0">
            <a:spAutoFit/>
          </a:bodyPr>
          <a:lstStyle/>
          <a:p>
            <a:r>
              <a:rPr lang="en-US" dirty="0">
                <a:hlinkClick r:id="rId3"/>
              </a:rPr>
              <a:t>https://github.com/langchain-ai/rag-from-scratch</a:t>
            </a:r>
            <a:endParaRPr lang="en-US" dirty="0"/>
          </a:p>
        </p:txBody>
      </p:sp>
      <p:sp>
        <p:nvSpPr>
          <p:cNvPr id="5" name="TextBox 4">
            <a:extLst>
              <a:ext uri="{FF2B5EF4-FFF2-40B4-BE49-F238E27FC236}">
                <a16:creationId xmlns:a16="http://schemas.microsoft.com/office/drawing/2014/main" id="{2AF4AF13-2374-2287-7974-6745385672AB}"/>
              </a:ext>
            </a:extLst>
          </p:cNvPr>
          <p:cNvSpPr txBox="1"/>
          <p:nvPr/>
        </p:nvSpPr>
        <p:spPr>
          <a:xfrm>
            <a:off x="230909" y="3519055"/>
            <a:ext cx="2660073" cy="646331"/>
          </a:xfrm>
          <a:prstGeom prst="rect">
            <a:avLst/>
          </a:prstGeom>
          <a:noFill/>
        </p:spPr>
        <p:txBody>
          <a:bodyPr wrap="square" rtlCol="0">
            <a:spAutoFit/>
          </a:bodyPr>
          <a:lstStyle/>
          <a:p>
            <a:r>
              <a:rPr lang="en-US" dirty="0">
                <a:hlinkClick r:id="rId4"/>
              </a:rPr>
              <a:t>https://www.youtube.com/watch?v=sVcwVQRHIc8</a:t>
            </a:r>
            <a:r>
              <a:rPr lang="en-US" dirty="0"/>
              <a:t> </a:t>
            </a:r>
          </a:p>
        </p:txBody>
      </p:sp>
    </p:spTree>
    <p:extLst>
      <p:ext uri="{BB962C8B-B14F-4D97-AF65-F5344CB8AC3E}">
        <p14:creationId xmlns:p14="http://schemas.microsoft.com/office/powerpoint/2010/main" val="144864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LangChain</a:t>
            </a:r>
            <a:endParaRPr lang="en-US" dirty="0"/>
          </a:p>
        </p:txBody>
      </p:sp>
      <p:sp>
        <p:nvSpPr>
          <p:cNvPr id="3" name="Content Placeholder 2">
            <a:extLst>
              <a:ext uri="{FF2B5EF4-FFF2-40B4-BE49-F238E27FC236}">
                <a16:creationId xmlns:a16="http://schemas.microsoft.com/office/drawing/2014/main" id="{9ACFB3F1-BCC8-2544-EECB-73AA9672393B}"/>
              </a:ext>
            </a:extLst>
          </p:cNvPr>
          <p:cNvSpPr>
            <a:spLocks noGrp="1"/>
          </p:cNvSpPr>
          <p:nvPr>
            <p:ph idx="1"/>
          </p:nvPr>
        </p:nvSpPr>
        <p:spPr>
          <a:xfrm>
            <a:off x="609600" y="982134"/>
            <a:ext cx="6653855" cy="4770730"/>
          </a:xfrm>
        </p:spPr>
        <p:txBody>
          <a:bodyPr/>
          <a:lstStyle/>
          <a:p>
            <a:r>
              <a:rPr lang="en-US" sz="2800" dirty="0">
                <a:solidFill>
                  <a:srgbClr val="0E0E0E"/>
                </a:solidFill>
                <a:effectLst/>
                <a:latin typeface="Calibri" panose="020F0502020204030204" pitchFamily="34" charset="0"/>
                <a:cs typeface="Calibri" panose="020F0502020204030204" pitchFamily="34" charset="0"/>
              </a:rPr>
              <a:t>A framework for developing applications powered by LLMs</a:t>
            </a:r>
          </a:p>
          <a:p>
            <a:r>
              <a:rPr lang="en-US" sz="2800" dirty="0">
                <a:solidFill>
                  <a:srgbClr val="0E0E0E"/>
                </a:solidFill>
                <a:effectLst/>
                <a:latin typeface="Calibri" panose="020F0502020204030204" pitchFamily="34" charset="0"/>
                <a:cs typeface="Calibri" panose="020F0502020204030204" pitchFamily="34" charset="0"/>
              </a:rPr>
              <a:t>Facilitates the creation of complex language-based workflows.</a:t>
            </a:r>
          </a:p>
          <a:p>
            <a:endParaRPr lang="en-US" sz="2800" dirty="0">
              <a:latin typeface="Calibri" panose="020F0502020204030204" pitchFamily="34" charset="0"/>
              <a:cs typeface="Calibri" panose="020F0502020204030204" pitchFamily="34" charset="0"/>
            </a:endParaRPr>
          </a:p>
          <a:p>
            <a:r>
              <a:rPr lang="en-US" sz="2800" dirty="0">
                <a:solidFill>
                  <a:srgbClr val="0E0E0E"/>
                </a:solidFill>
                <a:effectLst/>
                <a:latin typeface="Calibri" panose="020F0502020204030204" pitchFamily="34" charset="0"/>
                <a:cs typeface="Calibri" panose="020F0502020204030204" pitchFamily="34" charset="0"/>
              </a:rPr>
              <a:t>Simplifies building and scaling language model-powered applications.</a:t>
            </a:r>
          </a:p>
          <a:p>
            <a:r>
              <a:rPr lang="en-US" sz="2800" dirty="0">
                <a:solidFill>
                  <a:srgbClr val="0E0E0E"/>
                </a:solidFill>
                <a:effectLst/>
                <a:latin typeface="Calibri" panose="020F0502020204030204" pitchFamily="34" charset="0"/>
                <a:cs typeface="Calibri" panose="020F0502020204030204" pitchFamily="34" charset="0"/>
              </a:rPr>
              <a:t>Facilitates the integration of various AI models and tools.</a:t>
            </a:r>
          </a:p>
          <a:p>
            <a:endParaRPr lang="en-US" sz="28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B09BB9A-9808-C580-5E57-66813F162092}"/>
              </a:ext>
            </a:extLst>
          </p:cNvPr>
          <p:cNvPicPr>
            <a:picLocks noChangeAspect="1"/>
          </p:cNvPicPr>
          <p:nvPr/>
        </p:nvPicPr>
        <p:blipFill>
          <a:blip r:embed="rId2"/>
          <a:stretch>
            <a:fillRect/>
          </a:stretch>
        </p:blipFill>
        <p:spPr>
          <a:xfrm>
            <a:off x="7421996" y="1709305"/>
            <a:ext cx="4298950" cy="677180"/>
          </a:xfrm>
          <a:prstGeom prst="rect">
            <a:avLst/>
          </a:prstGeom>
        </p:spPr>
      </p:pic>
      <p:sp>
        <p:nvSpPr>
          <p:cNvPr id="8" name="TextBox 7">
            <a:extLst>
              <a:ext uri="{FF2B5EF4-FFF2-40B4-BE49-F238E27FC236}">
                <a16:creationId xmlns:a16="http://schemas.microsoft.com/office/drawing/2014/main" id="{F6D4A84F-2AAF-9180-AAF9-B7F33FE92887}"/>
              </a:ext>
            </a:extLst>
          </p:cNvPr>
          <p:cNvSpPr txBox="1"/>
          <p:nvPr/>
        </p:nvSpPr>
        <p:spPr>
          <a:xfrm>
            <a:off x="8931564" y="2386485"/>
            <a:ext cx="2947923" cy="369332"/>
          </a:xfrm>
          <a:prstGeom prst="rect">
            <a:avLst/>
          </a:prstGeom>
          <a:noFill/>
        </p:spPr>
        <p:txBody>
          <a:bodyPr wrap="none" rtlCol="0">
            <a:spAutoFit/>
          </a:bodyPr>
          <a:lstStyle/>
          <a:p>
            <a:r>
              <a:rPr lang="en-US" dirty="0">
                <a:hlinkClick r:id="rId3"/>
              </a:rPr>
              <a:t>https://www.langchain.com/</a:t>
            </a:r>
            <a:r>
              <a:rPr lang="en-US" dirty="0"/>
              <a:t> </a:t>
            </a:r>
          </a:p>
        </p:txBody>
      </p:sp>
      <p:sp>
        <p:nvSpPr>
          <p:cNvPr id="9" name="TextBox 8">
            <a:extLst>
              <a:ext uri="{FF2B5EF4-FFF2-40B4-BE49-F238E27FC236}">
                <a16:creationId xmlns:a16="http://schemas.microsoft.com/office/drawing/2014/main" id="{B599AC7B-01C6-ED25-B349-6BC3A3F0E7ED}"/>
              </a:ext>
            </a:extLst>
          </p:cNvPr>
          <p:cNvSpPr txBox="1"/>
          <p:nvPr/>
        </p:nvSpPr>
        <p:spPr>
          <a:xfrm>
            <a:off x="6604000" y="2762755"/>
            <a:ext cx="5393208" cy="369332"/>
          </a:xfrm>
          <a:prstGeom prst="rect">
            <a:avLst/>
          </a:prstGeom>
          <a:noFill/>
        </p:spPr>
        <p:txBody>
          <a:bodyPr wrap="none" rtlCol="0">
            <a:spAutoFit/>
          </a:bodyPr>
          <a:lstStyle/>
          <a:p>
            <a:r>
              <a:rPr lang="en-US" dirty="0">
                <a:hlinkClick r:id="rId4"/>
              </a:rPr>
              <a:t>https://python.langchain.com/v0.2/docs/introduction/</a:t>
            </a:r>
            <a:r>
              <a:rPr lang="en-US" dirty="0"/>
              <a:t> </a:t>
            </a:r>
          </a:p>
        </p:txBody>
      </p:sp>
      <p:sp>
        <p:nvSpPr>
          <p:cNvPr id="11" name="TextBox 10">
            <a:extLst>
              <a:ext uri="{FF2B5EF4-FFF2-40B4-BE49-F238E27FC236}">
                <a16:creationId xmlns:a16="http://schemas.microsoft.com/office/drawing/2014/main" id="{BC9BAC69-ED0E-0838-B773-3E19272D6C17}"/>
              </a:ext>
            </a:extLst>
          </p:cNvPr>
          <p:cNvSpPr txBox="1"/>
          <p:nvPr/>
        </p:nvSpPr>
        <p:spPr>
          <a:xfrm>
            <a:off x="1932485" y="5944468"/>
            <a:ext cx="6096000" cy="369332"/>
          </a:xfrm>
          <a:prstGeom prst="rect">
            <a:avLst/>
          </a:prstGeom>
          <a:noFill/>
        </p:spPr>
        <p:txBody>
          <a:bodyPr wrap="square">
            <a:spAutoFit/>
          </a:bodyPr>
          <a:lstStyle/>
          <a:p>
            <a:r>
              <a:rPr lang="en-US" dirty="0">
                <a:hlinkClick r:id="rId5"/>
              </a:rPr>
              <a:t>https://python.langchain.com/v0.2/docs/tutorials/llm_chain/</a:t>
            </a:r>
            <a:r>
              <a:rPr lang="en-US" dirty="0"/>
              <a:t> </a:t>
            </a:r>
          </a:p>
        </p:txBody>
      </p:sp>
    </p:spTree>
    <p:extLst>
      <p:ext uri="{BB962C8B-B14F-4D97-AF65-F5344CB8AC3E}">
        <p14:creationId xmlns:p14="http://schemas.microsoft.com/office/powerpoint/2010/main" val="4151146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LangChain</a:t>
            </a:r>
            <a:r>
              <a:rPr lang="en-US" dirty="0"/>
              <a:t> Key Points</a:t>
            </a:r>
          </a:p>
        </p:txBody>
      </p:sp>
      <p:sp>
        <p:nvSpPr>
          <p:cNvPr id="3" name="Content Placeholder 2">
            <a:extLst>
              <a:ext uri="{FF2B5EF4-FFF2-40B4-BE49-F238E27FC236}">
                <a16:creationId xmlns:a16="http://schemas.microsoft.com/office/drawing/2014/main" id="{9ACFB3F1-BCC8-2544-EECB-73AA9672393B}"/>
              </a:ext>
            </a:extLst>
          </p:cNvPr>
          <p:cNvSpPr>
            <a:spLocks noGrp="1"/>
          </p:cNvSpPr>
          <p:nvPr>
            <p:ph idx="1"/>
          </p:nvPr>
        </p:nvSpPr>
        <p:spPr>
          <a:xfrm>
            <a:off x="609600" y="982134"/>
            <a:ext cx="6500327" cy="4770730"/>
          </a:xfrm>
        </p:spPr>
        <p:txBody>
          <a:bodyPr/>
          <a:lstStyle/>
          <a:p>
            <a:pPr marL="0" indent="0">
              <a:buNone/>
            </a:pPr>
            <a:r>
              <a:rPr lang="en-US" sz="2000" b="1" dirty="0"/>
              <a:t>Core Components:</a:t>
            </a:r>
          </a:p>
          <a:p>
            <a:r>
              <a:rPr lang="en-US" sz="2000" b="1" dirty="0"/>
              <a:t>Chains</a:t>
            </a:r>
            <a:r>
              <a:rPr lang="en-US" sz="2000" dirty="0"/>
              <a:t>: A sequence of calls to language models.</a:t>
            </a:r>
          </a:p>
          <a:p>
            <a:r>
              <a:rPr lang="en-US" sz="2000" b="1" dirty="0"/>
              <a:t>Agents</a:t>
            </a:r>
            <a:r>
              <a:rPr lang="en-US" sz="2000" dirty="0"/>
              <a:t>: Autonomous programs that use language models to make decisions.</a:t>
            </a:r>
          </a:p>
          <a:p>
            <a:r>
              <a:rPr lang="en-US" sz="2000" b="1" dirty="0"/>
              <a:t>Tools</a:t>
            </a:r>
            <a:r>
              <a:rPr lang="en-US" sz="2000" dirty="0"/>
              <a:t>: External tools like search engines or APIs that can be integrated with </a:t>
            </a:r>
            <a:r>
              <a:rPr lang="en-US" sz="2000" dirty="0" err="1"/>
              <a:t>LangChain</a:t>
            </a:r>
            <a:r>
              <a:rPr lang="en-US" sz="2000" dirty="0"/>
              <a:t>.</a:t>
            </a:r>
          </a:p>
          <a:p>
            <a:r>
              <a:rPr lang="en-US" sz="2000" b="1" dirty="0"/>
              <a:t>Modularity</a:t>
            </a:r>
            <a:r>
              <a:rPr lang="en-US" sz="2000" dirty="0"/>
              <a:t>: Easily extendable and customizable.</a:t>
            </a:r>
          </a:p>
          <a:p>
            <a:r>
              <a:rPr lang="en-US" sz="2000" b="1" dirty="0"/>
              <a:t>Flexibility</a:t>
            </a:r>
            <a:r>
              <a:rPr lang="en-US" sz="2000" dirty="0"/>
              <a:t>: Works with various data sources, models, and APIs.</a:t>
            </a:r>
          </a:p>
        </p:txBody>
      </p:sp>
      <p:pic>
        <p:nvPicPr>
          <p:cNvPr id="2050" name="Picture 2">
            <a:extLst>
              <a:ext uri="{FF2B5EF4-FFF2-40B4-BE49-F238E27FC236}">
                <a16:creationId xmlns:a16="http://schemas.microsoft.com/office/drawing/2014/main" id="{9BDF9F5F-AE54-285D-64F7-3487DB643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301" y="671040"/>
            <a:ext cx="4581398" cy="596493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2C26CE2-C8FE-68E4-C2B6-23329BDCC0CA}"/>
              </a:ext>
            </a:extLst>
          </p:cNvPr>
          <p:cNvSpPr txBox="1"/>
          <p:nvPr/>
        </p:nvSpPr>
        <p:spPr>
          <a:xfrm>
            <a:off x="1257704" y="4413209"/>
            <a:ext cx="5971592" cy="1754326"/>
          </a:xfrm>
          <a:prstGeom prst="rect">
            <a:avLst/>
          </a:prstGeom>
          <a:noFill/>
        </p:spPr>
        <p:txBody>
          <a:bodyPr wrap="square" rtlCol="0">
            <a:spAutoFit/>
          </a:bodyPr>
          <a:lstStyle/>
          <a:p>
            <a:r>
              <a:rPr lang="en-US" dirty="0"/>
              <a:t>* Access </a:t>
            </a:r>
            <a:r>
              <a:rPr lang="en-US" b="1" dirty="0"/>
              <a:t>other data </a:t>
            </a:r>
            <a:r>
              <a:rPr lang="en-US" dirty="0"/>
              <a:t>(such as enterprise or developer-owned data, various open source datasets, etc.). </a:t>
            </a:r>
          </a:p>
          <a:p>
            <a:endParaRPr lang="en-US" dirty="0"/>
          </a:p>
          <a:p>
            <a:r>
              <a:rPr lang="en-US" dirty="0"/>
              <a:t>* Interact with </a:t>
            </a:r>
            <a:r>
              <a:rPr lang="en-US" b="1" dirty="0"/>
              <a:t>other systems or environments </a:t>
            </a:r>
            <a:r>
              <a:rPr lang="en-US" dirty="0"/>
              <a:t>(such as search engines, Python compilers, math calculators, etc.) to realize various rich product functions.</a:t>
            </a:r>
          </a:p>
        </p:txBody>
      </p:sp>
      <p:sp>
        <p:nvSpPr>
          <p:cNvPr id="13" name="TextBox 12">
            <a:extLst>
              <a:ext uri="{FF2B5EF4-FFF2-40B4-BE49-F238E27FC236}">
                <a16:creationId xmlns:a16="http://schemas.microsoft.com/office/drawing/2014/main" id="{A9DFF72A-D32C-D7B0-55EA-42B766465B7A}"/>
              </a:ext>
            </a:extLst>
          </p:cNvPr>
          <p:cNvSpPr txBox="1"/>
          <p:nvPr/>
        </p:nvSpPr>
        <p:spPr>
          <a:xfrm>
            <a:off x="7109927" y="256369"/>
            <a:ext cx="4727576" cy="253916"/>
          </a:xfrm>
          <a:prstGeom prst="rect">
            <a:avLst/>
          </a:prstGeom>
          <a:noFill/>
        </p:spPr>
        <p:txBody>
          <a:bodyPr wrap="none" rtlCol="0">
            <a:spAutoFit/>
          </a:bodyPr>
          <a:lstStyle/>
          <a:p>
            <a:r>
              <a:rPr lang="en-US" sz="1050" dirty="0"/>
              <a:t>https://</a:t>
            </a:r>
            <a:r>
              <a:rPr lang="en-US" sz="1050" dirty="0" err="1"/>
              <a:t>medium.com</a:t>
            </a:r>
            <a:r>
              <a:rPr lang="en-US" sz="1050" dirty="0"/>
              <a:t>/@ai-data-drive/langchain-series-01-what-is-it-dc2ae8db9edd</a:t>
            </a:r>
          </a:p>
        </p:txBody>
      </p:sp>
    </p:spTree>
    <p:extLst>
      <p:ext uri="{BB962C8B-B14F-4D97-AF65-F5344CB8AC3E}">
        <p14:creationId xmlns:p14="http://schemas.microsoft.com/office/powerpoint/2010/main" val="518722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LangChain</a:t>
            </a:r>
            <a:r>
              <a:rPr lang="en-US" dirty="0"/>
              <a:t> Key Points</a:t>
            </a:r>
          </a:p>
        </p:txBody>
      </p:sp>
      <p:sp>
        <p:nvSpPr>
          <p:cNvPr id="3" name="Content Placeholder 2">
            <a:extLst>
              <a:ext uri="{FF2B5EF4-FFF2-40B4-BE49-F238E27FC236}">
                <a16:creationId xmlns:a16="http://schemas.microsoft.com/office/drawing/2014/main" id="{9ACFB3F1-BCC8-2544-EECB-73AA9672393B}"/>
              </a:ext>
            </a:extLst>
          </p:cNvPr>
          <p:cNvSpPr>
            <a:spLocks noGrp="1"/>
          </p:cNvSpPr>
          <p:nvPr>
            <p:ph idx="1"/>
          </p:nvPr>
        </p:nvSpPr>
        <p:spPr>
          <a:xfrm>
            <a:off x="609600" y="982134"/>
            <a:ext cx="6500327" cy="4770730"/>
          </a:xfrm>
        </p:spPr>
        <p:txBody>
          <a:bodyPr/>
          <a:lstStyle/>
          <a:p>
            <a:pPr marL="0" indent="0">
              <a:buNone/>
            </a:pPr>
            <a:r>
              <a:rPr lang="en-US" sz="2000" b="1" dirty="0"/>
              <a:t>Core Components:</a:t>
            </a:r>
          </a:p>
          <a:p>
            <a:r>
              <a:rPr lang="en-US" sz="2000" b="1" dirty="0"/>
              <a:t>Chains</a:t>
            </a:r>
            <a:r>
              <a:rPr lang="en-US" sz="2000" dirty="0"/>
              <a:t>: A sequence of calls to language models.</a:t>
            </a:r>
          </a:p>
          <a:p>
            <a:r>
              <a:rPr lang="en-US" sz="2000" b="1" dirty="0"/>
              <a:t>Agents</a:t>
            </a:r>
            <a:r>
              <a:rPr lang="en-US" sz="2000" dirty="0"/>
              <a:t>: Autonomous programs that use language models to make decisions.</a:t>
            </a:r>
          </a:p>
          <a:p>
            <a:r>
              <a:rPr lang="en-US" sz="2000" b="1" dirty="0"/>
              <a:t>Tools</a:t>
            </a:r>
            <a:r>
              <a:rPr lang="en-US" sz="2000" dirty="0"/>
              <a:t>: External tools like search engines or APIs that can be integrated with </a:t>
            </a:r>
            <a:r>
              <a:rPr lang="en-US" sz="2000" dirty="0" err="1"/>
              <a:t>LangChain</a:t>
            </a:r>
            <a:r>
              <a:rPr lang="en-US" sz="2000" dirty="0"/>
              <a:t>.</a:t>
            </a:r>
          </a:p>
          <a:p>
            <a:r>
              <a:rPr lang="en-US" sz="2000" b="1" dirty="0"/>
              <a:t>Modularity</a:t>
            </a:r>
            <a:r>
              <a:rPr lang="en-US" sz="2000" dirty="0"/>
              <a:t>: Easily extendable and customizable.</a:t>
            </a:r>
          </a:p>
          <a:p>
            <a:r>
              <a:rPr lang="en-US" sz="2000" b="1" dirty="0"/>
              <a:t>Flexibility</a:t>
            </a:r>
            <a:r>
              <a:rPr lang="en-US" sz="2000" dirty="0"/>
              <a:t>: Works with various data sources, models, and APIs.</a:t>
            </a:r>
          </a:p>
        </p:txBody>
      </p:sp>
      <p:pic>
        <p:nvPicPr>
          <p:cNvPr id="2050" name="Picture 2">
            <a:extLst>
              <a:ext uri="{FF2B5EF4-FFF2-40B4-BE49-F238E27FC236}">
                <a16:creationId xmlns:a16="http://schemas.microsoft.com/office/drawing/2014/main" id="{9BDF9F5F-AE54-285D-64F7-3487DB643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301" y="671040"/>
            <a:ext cx="4581398" cy="596493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2C26CE2-C8FE-68E4-C2B6-23329BDCC0CA}"/>
              </a:ext>
            </a:extLst>
          </p:cNvPr>
          <p:cNvSpPr txBox="1"/>
          <p:nvPr/>
        </p:nvSpPr>
        <p:spPr>
          <a:xfrm>
            <a:off x="1257704" y="4413209"/>
            <a:ext cx="5971592" cy="1754326"/>
          </a:xfrm>
          <a:prstGeom prst="rect">
            <a:avLst/>
          </a:prstGeom>
          <a:noFill/>
        </p:spPr>
        <p:txBody>
          <a:bodyPr wrap="square" rtlCol="0">
            <a:spAutoFit/>
          </a:bodyPr>
          <a:lstStyle/>
          <a:p>
            <a:r>
              <a:rPr lang="en-US" dirty="0"/>
              <a:t>* Access </a:t>
            </a:r>
            <a:r>
              <a:rPr lang="en-US" b="1" dirty="0"/>
              <a:t>other data </a:t>
            </a:r>
            <a:r>
              <a:rPr lang="en-US" dirty="0"/>
              <a:t>(such as enterprise or developer-owned data, various open source datasets, etc.). </a:t>
            </a:r>
          </a:p>
          <a:p>
            <a:endParaRPr lang="en-US" dirty="0"/>
          </a:p>
          <a:p>
            <a:r>
              <a:rPr lang="en-US" dirty="0"/>
              <a:t>* Interact with </a:t>
            </a:r>
            <a:r>
              <a:rPr lang="en-US" b="1" dirty="0"/>
              <a:t>other systems or environments </a:t>
            </a:r>
            <a:r>
              <a:rPr lang="en-US" dirty="0"/>
              <a:t>(such as search engines, Python compilers, math calculators, etc.) to realize various rich product functions.</a:t>
            </a:r>
          </a:p>
        </p:txBody>
      </p:sp>
      <p:sp>
        <p:nvSpPr>
          <p:cNvPr id="13" name="TextBox 12">
            <a:extLst>
              <a:ext uri="{FF2B5EF4-FFF2-40B4-BE49-F238E27FC236}">
                <a16:creationId xmlns:a16="http://schemas.microsoft.com/office/drawing/2014/main" id="{A9DFF72A-D32C-D7B0-55EA-42B766465B7A}"/>
              </a:ext>
            </a:extLst>
          </p:cNvPr>
          <p:cNvSpPr txBox="1"/>
          <p:nvPr/>
        </p:nvSpPr>
        <p:spPr>
          <a:xfrm>
            <a:off x="7109927" y="256369"/>
            <a:ext cx="4727576" cy="253916"/>
          </a:xfrm>
          <a:prstGeom prst="rect">
            <a:avLst/>
          </a:prstGeom>
          <a:noFill/>
        </p:spPr>
        <p:txBody>
          <a:bodyPr wrap="none" rtlCol="0">
            <a:spAutoFit/>
          </a:bodyPr>
          <a:lstStyle/>
          <a:p>
            <a:r>
              <a:rPr lang="en-US" sz="1050" dirty="0"/>
              <a:t>https://</a:t>
            </a:r>
            <a:r>
              <a:rPr lang="en-US" sz="1050" dirty="0" err="1"/>
              <a:t>medium.com</a:t>
            </a:r>
            <a:r>
              <a:rPr lang="en-US" sz="1050" dirty="0"/>
              <a:t>/@ai-data-drive/langchain-series-01-what-is-it-dc2ae8db9edd</a:t>
            </a:r>
          </a:p>
        </p:txBody>
      </p:sp>
    </p:spTree>
    <p:extLst>
      <p:ext uri="{BB962C8B-B14F-4D97-AF65-F5344CB8AC3E}">
        <p14:creationId xmlns:p14="http://schemas.microsoft.com/office/powerpoint/2010/main" val="618476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LangChain</a:t>
            </a:r>
            <a:r>
              <a:rPr lang="en-US" dirty="0"/>
              <a:t> VERY Simple Example</a:t>
            </a:r>
          </a:p>
        </p:txBody>
      </p:sp>
      <p:sp>
        <p:nvSpPr>
          <p:cNvPr id="7" name="TextBox 6">
            <a:extLst>
              <a:ext uri="{FF2B5EF4-FFF2-40B4-BE49-F238E27FC236}">
                <a16:creationId xmlns:a16="http://schemas.microsoft.com/office/drawing/2014/main" id="{E9B826AD-42FF-A15E-3C22-3F5AE6433186}"/>
              </a:ext>
            </a:extLst>
          </p:cNvPr>
          <p:cNvSpPr txBox="1"/>
          <p:nvPr/>
        </p:nvSpPr>
        <p:spPr>
          <a:xfrm>
            <a:off x="999154" y="1242631"/>
            <a:ext cx="10583246" cy="329320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3200" dirty="0">
                <a:latin typeface="Consolas" panose="020B0609020204030204" pitchFamily="49" charset="0"/>
                <a:cs typeface="Consolas" panose="020B0609020204030204" pitchFamily="49" charset="0"/>
              </a:rPr>
              <a:t>from </a:t>
            </a:r>
            <a:r>
              <a:rPr lang="en-US" sz="3200" dirty="0" err="1">
                <a:latin typeface="Consolas" panose="020B0609020204030204" pitchFamily="49" charset="0"/>
                <a:cs typeface="Consolas" panose="020B0609020204030204" pitchFamily="49" charset="0"/>
              </a:rPr>
              <a:t>langchain.chains</a:t>
            </a:r>
            <a:r>
              <a:rPr lang="en-US" sz="3200" dirty="0">
                <a:latin typeface="Consolas" panose="020B0609020204030204" pitchFamily="49" charset="0"/>
                <a:cs typeface="Consolas" panose="020B0609020204030204" pitchFamily="49" charset="0"/>
              </a:rPr>
              <a:t> import </a:t>
            </a:r>
            <a:r>
              <a:rPr lang="en-US" sz="3200" dirty="0" err="1">
                <a:latin typeface="Consolas" panose="020B0609020204030204" pitchFamily="49" charset="0"/>
                <a:cs typeface="Consolas" panose="020B0609020204030204" pitchFamily="49" charset="0"/>
              </a:rPr>
              <a:t>SimpleChain</a:t>
            </a:r>
            <a:endParaRPr lang="en-US" sz="3200" dirty="0">
              <a:latin typeface="Consolas" panose="020B0609020204030204" pitchFamily="49" charset="0"/>
              <a:cs typeface="Consolas" panose="020B0609020204030204" pitchFamily="49" charset="0"/>
            </a:endParaRPr>
          </a:p>
          <a:p>
            <a:endParaRPr lang="en-US" sz="3200" dirty="0">
              <a:latin typeface="Consolas" panose="020B0609020204030204" pitchFamily="49" charset="0"/>
              <a:cs typeface="Consolas" panose="020B0609020204030204" pitchFamily="49" charset="0"/>
            </a:endParaRPr>
          </a:p>
          <a:p>
            <a:r>
              <a:rPr lang="en-US" sz="3200" dirty="0">
                <a:latin typeface="Consolas" panose="020B0609020204030204" pitchFamily="49" charset="0"/>
                <a:cs typeface="Consolas" panose="020B0609020204030204" pitchFamily="49" charset="0"/>
              </a:rPr>
              <a:t>def </a:t>
            </a:r>
            <a:r>
              <a:rPr lang="en-US" sz="3200" dirty="0" err="1">
                <a:latin typeface="Consolas" panose="020B0609020204030204" pitchFamily="49" charset="0"/>
                <a:cs typeface="Consolas" panose="020B0609020204030204" pitchFamily="49" charset="0"/>
              </a:rPr>
              <a:t>simple_chain</a:t>
            </a:r>
            <a:r>
              <a:rPr lang="en-US" sz="3200" dirty="0">
                <a:latin typeface="Consolas" panose="020B0609020204030204" pitchFamily="49" charset="0"/>
                <a:cs typeface="Consolas" panose="020B0609020204030204" pitchFamily="49" charset="0"/>
              </a:rPr>
              <a:t>(</a:t>
            </a:r>
            <a:r>
              <a:rPr lang="en-US" sz="3200" dirty="0" err="1">
                <a:latin typeface="Consolas" panose="020B0609020204030204" pitchFamily="49" charset="0"/>
                <a:cs typeface="Consolas" panose="020B0609020204030204" pitchFamily="49" charset="0"/>
              </a:rPr>
              <a:t>input_text</a:t>
            </a:r>
            <a:r>
              <a:rPr lang="en-US" sz="3200" dirty="0">
                <a:latin typeface="Consolas" panose="020B0609020204030204" pitchFamily="49" charset="0"/>
                <a:cs typeface="Consolas" panose="020B0609020204030204" pitchFamily="49" charset="0"/>
              </a:rPr>
              <a:t>): </a:t>
            </a:r>
          </a:p>
          <a:p>
            <a:r>
              <a:rPr lang="en-US" sz="3200" dirty="0">
                <a:latin typeface="Consolas" panose="020B0609020204030204" pitchFamily="49" charset="0"/>
                <a:cs typeface="Consolas" panose="020B0609020204030204" pitchFamily="49" charset="0"/>
              </a:rPr>
              <a:t>	return </a:t>
            </a:r>
            <a:r>
              <a:rPr lang="en-US" sz="3200" dirty="0" err="1">
                <a:latin typeface="Consolas" panose="020B0609020204030204" pitchFamily="49" charset="0"/>
                <a:cs typeface="Consolas" panose="020B0609020204030204" pitchFamily="49" charset="0"/>
              </a:rPr>
              <a:t>input_text.upper</a:t>
            </a:r>
            <a:r>
              <a:rPr lang="en-US" sz="3200" dirty="0">
                <a:latin typeface="Consolas" panose="020B0609020204030204" pitchFamily="49" charset="0"/>
                <a:cs typeface="Consolas" panose="020B0609020204030204" pitchFamily="49" charset="0"/>
              </a:rPr>
              <a:t>() </a:t>
            </a:r>
          </a:p>
          <a:p>
            <a:r>
              <a:rPr lang="en-US" sz="32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Example chain that converts text to uppercase</a:t>
            </a:r>
          </a:p>
          <a:p>
            <a:endParaRPr lang="en-US" sz="1600" dirty="0">
              <a:latin typeface="Consolas" panose="020B0609020204030204" pitchFamily="49" charset="0"/>
              <a:cs typeface="Consolas" panose="020B0609020204030204" pitchFamily="49" charset="0"/>
            </a:endParaRPr>
          </a:p>
          <a:p>
            <a:r>
              <a:rPr lang="en-US" sz="3200" dirty="0">
                <a:latin typeface="Consolas" panose="020B0609020204030204" pitchFamily="49" charset="0"/>
                <a:cs typeface="Consolas" panose="020B0609020204030204" pitchFamily="49" charset="0"/>
              </a:rPr>
              <a:t>print(</a:t>
            </a:r>
            <a:r>
              <a:rPr lang="en-US" sz="3200" dirty="0" err="1">
                <a:latin typeface="Consolas" panose="020B0609020204030204" pitchFamily="49" charset="0"/>
                <a:cs typeface="Consolas" panose="020B0609020204030204" pitchFamily="49" charset="0"/>
              </a:rPr>
              <a:t>simple_chain</a:t>
            </a:r>
            <a:r>
              <a:rPr lang="en-US" sz="3200" dirty="0">
                <a:latin typeface="Consolas" panose="020B0609020204030204" pitchFamily="49" charset="0"/>
                <a:cs typeface="Consolas" panose="020B0609020204030204" pitchFamily="49" charset="0"/>
              </a:rPr>
              <a:t>("hello world"))</a:t>
            </a:r>
          </a:p>
        </p:txBody>
      </p:sp>
    </p:spTree>
    <p:extLst>
      <p:ext uri="{BB962C8B-B14F-4D97-AF65-F5344CB8AC3E}">
        <p14:creationId xmlns:p14="http://schemas.microsoft.com/office/powerpoint/2010/main" val="159017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LangChain</a:t>
            </a:r>
            <a:r>
              <a:rPr lang="en-US" dirty="0"/>
              <a:t> VERY Simple Q&amp;A Bot</a:t>
            </a:r>
          </a:p>
        </p:txBody>
      </p:sp>
      <p:sp>
        <p:nvSpPr>
          <p:cNvPr id="7" name="TextBox 6">
            <a:extLst>
              <a:ext uri="{FF2B5EF4-FFF2-40B4-BE49-F238E27FC236}">
                <a16:creationId xmlns:a16="http://schemas.microsoft.com/office/drawing/2014/main" id="{E9B826AD-42FF-A15E-3C22-3F5AE6433186}"/>
              </a:ext>
            </a:extLst>
          </p:cNvPr>
          <p:cNvSpPr txBox="1"/>
          <p:nvPr/>
        </p:nvSpPr>
        <p:spPr>
          <a:xfrm>
            <a:off x="999154" y="1242631"/>
            <a:ext cx="10583246" cy="5016758"/>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3200" dirty="0"/>
              <a:t>from transformers import pipeline </a:t>
            </a:r>
          </a:p>
          <a:p>
            <a:endParaRPr lang="en-US" sz="1600" dirty="0"/>
          </a:p>
          <a:p>
            <a:r>
              <a:rPr lang="en-US" sz="1600" dirty="0"/>
              <a:t># Load a pre-trained model for question answering </a:t>
            </a:r>
          </a:p>
          <a:p>
            <a:r>
              <a:rPr lang="en-US" sz="3200" dirty="0"/>
              <a:t>model = pipeline("question-answering", model="</a:t>
            </a:r>
            <a:r>
              <a:rPr lang="en-US" sz="3200" dirty="0" err="1"/>
              <a:t>distilbert</a:t>
            </a:r>
            <a:r>
              <a:rPr lang="en-US" sz="3200" dirty="0"/>
              <a:t>-base-cased-distilled-squad") </a:t>
            </a:r>
            <a:r>
              <a:rPr lang="en-US" sz="1600" dirty="0"/>
              <a:t># Example</a:t>
            </a:r>
            <a:r>
              <a:rPr lang="en-US" sz="3200" dirty="0"/>
              <a:t> </a:t>
            </a:r>
            <a:r>
              <a:rPr lang="en-US" sz="1600" dirty="0"/>
              <a:t>usage</a:t>
            </a:r>
            <a:r>
              <a:rPr lang="en-US" sz="3200" dirty="0"/>
              <a:t> </a:t>
            </a:r>
          </a:p>
          <a:p>
            <a:endParaRPr lang="en-US" sz="3200" dirty="0"/>
          </a:p>
          <a:p>
            <a:r>
              <a:rPr lang="en-US" sz="3200" dirty="0"/>
              <a:t>context = "</a:t>
            </a:r>
            <a:r>
              <a:rPr lang="en-US" sz="3200" dirty="0" err="1"/>
              <a:t>LangChain</a:t>
            </a:r>
            <a:r>
              <a:rPr lang="en-US" sz="3200" dirty="0"/>
              <a:t> is a framework for developing language model applications." </a:t>
            </a:r>
          </a:p>
          <a:p>
            <a:r>
              <a:rPr lang="en-US" sz="3200" dirty="0"/>
              <a:t>question = "What is </a:t>
            </a:r>
            <a:r>
              <a:rPr lang="en-US" sz="3200" dirty="0" err="1"/>
              <a:t>LangChain</a:t>
            </a:r>
            <a:r>
              <a:rPr lang="en-US" sz="3200" dirty="0"/>
              <a:t>?"</a:t>
            </a:r>
          </a:p>
          <a:p>
            <a:endParaRPr lang="en-US" sz="3200" dirty="0"/>
          </a:p>
          <a:p>
            <a:r>
              <a:rPr lang="en-US" sz="3200" dirty="0"/>
              <a:t>print(model(question=question, context=context)['answer'])</a:t>
            </a:r>
            <a:endParaRPr lang="en-US" sz="3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47974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732-2FD3-2CE7-4B94-B3C6EB3DD231}"/>
              </a:ext>
            </a:extLst>
          </p:cNvPr>
          <p:cNvSpPr>
            <a:spLocks noGrp="1"/>
          </p:cNvSpPr>
          <p:nvPr>
            <p:ph type="title"/>
          </p:nvPr>
        </p:nvSpPr>
        <p:spPr/>
        <p:txBody>
          <a:bodyPr/>
          <a:lstStyle/>
          <a:p>
            <a:r>
              <a:rPr lang="en-US" dirty="0" err="1"/>
              <a:t>LangChain</a:t>
            </a:r>
            <a:r>
              <a:rPr lang="en-US" dirty="0"/>
              <a:t> – Tutorial for Beginners</a:t>
            </a:r>
          </a:p>
        </p:txBody>
      </p:sp>
      <p:pic>
        <p:nvPicPr>
          <p:cNvPr id="5" name="Picture 4">
            <a:extLst>
              <a:ext uri="{FF2B5EF4-FFF2-40B4-BE49-F238E27FC236}">
                <a16:creationId xmlns:a16="http://schemas.microsoft.com/office/drawing/2014/main" id="{8ABB9AD8-0F4A-663E-9119-2A891D6375EC}"/>
              </a:ext>
            </a:extLst>
          </p:cNvPr>
          <p:cNvPicPr>
            <a:picLocks noChangeAspect="1"/>
          </p:cNvPicPr>
          <p:nvPr/>
        </p:nvPicPr>
        <p:blipFill>
          <a:blip r:embed="rId2"/>
          <a:stretch>
            <a:fillRect/>
          </a:stretch>
        </p:blipFill>
        <p:spPr>
          <a:xfrm>
            <a:off x="2015247" y="1045503"/>
            <a:ext cx="7772400" cy="3580219"/>
          </a:xfrm>
          <a:prstGeom prst="rect">
            <a:avLst/>
          </a:prstGeom>
          <a:ln>
            <a:solidFill>
              <a:schemeClr val="accent1"/>
            </a:solidFill>
          </a:ln>
        </p:spPr>
      </p:pic>
      <p:sp>
        <p:nvSpPr>
          <p:cNvPr id="6" name="TextBox 5">
            <a:extLst>
              <a:ext uri="{FF2B5EF4-FFF2-40B4-BE49-F238E27FC236}">
                <a16:creationId xmlns:a16="http://schemas.microsoft.com/office/drawing/2014/main" id="{71356555-6504-81B8-3E69-78DB9AB7DBA4}"/>
              </a:ext>
            </a:extLst>
          </p:cNvPr>
          <p:cNvSpPr txBox="1"/>
          <p:nvPr/>
        </p:nvSpPr>
        <p:spPr>
          <a:xfrm>
            <a:off x="3132306" y="4778155"/>
            <a:ext cx="5147756" cy="369332"/>
          </a:xfrm>
          <a:prstGeom prst="rect">
            <a:avLst/>
          </a:prstGeom>
          <a:noFill/>
        </p:spPr>
        <p:txBody>
          <a:bodyPr wrap="none" rtlCol="0">
            <a:spAutoFit/>
          </a:bodyPr>
          <a:lstStyle/>
          <a:p>
            <a:r>
              <a:rPr lang="en-US" dirty="0">
                <a:hlinkClick r:id="rId3"/>
              </a:rPr>
              <a:t>https://www.youtube.com/watch?v=8BV9TW490nQ</a:t>
            </a:r>
            <a:r>
              <a:rPr lang="en-US" dirty="0"/>
              <a:t> </a:t>
            </a:r>
          </a:p>
        </p:txBody>
      </p:sp>
    </p:spTree>
    <p:extLst>
      <p:ext uri="{BB962C8B-B14F-4D97-AF65-F5344CB8AC3E}">
        <p14:creationId xmlns:p14="http://schemas.microsoft.com/office/powerpoint/2010/main" val="27607139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PERSISTENCEDATA" val="MMPROD_UIPERSISTENCEDATA"/>
  <p:tag name="MMPROD_NEXTUNIQUEID" val="10009"/>
  <p:tag name="MMPROD_THEME_BG_IMAGE" val=""/>
  <p:tag name="MMPROD_UIDATA" val="&lt;database version=&quot;11.0&quot;&gt;&lt;object type=&quot;1&quot; unique_id=&quot;10001&quot;&gt;&lt;property id=&quot;20141&quot; value=&quot;Week2&quot;/&gt;&lt;property id=&quot;20144&quot; value=&quot;1&quot;/&gt;&lt;property id=&quot;20146&quot; value=&quot;0&quot;/&gt;&lt;property id=&quot;20147&quot; value=&quot;0&quot;/&gt;&lt;property id=&quot;20148&quot; value=&quot;5&quot;/&gt;&lt;property id=&quot;20180&quot; value=&quot;0&quot;/&gt;&lt;property id=&quot;20181&quot; value=&quot;1&quot;/&gt;&lt;property id=&quot;20183&quot; value=&quot;1&quot;/&gt;&lt;property id=&quot;20184&quot; value=&quot;7&quot;/&gt;&lt;property id=&quot;20191&quot; value=&quot;Wayne State&quot;/&gt;&lt;property id=&quot;20192&quot; value=&quot;https://connect.slis.wayne.edu&quot;/&gt;&lt;property id=&quot;20193&quot; value=&quot;0&quot;/&gt;&lt;property id=&quot;20224&quot; value=&quot;C:\Users\tdbowman\Dropbox\WayneState\OrgKnowledge Course\Lectures\Week2&quot;/&gt;&lt;property id=&quot;20227&quot; value=&quot;C:\Users\tdbowman\Dropbox\Intro to Programming\Lectures\Week1_Package.prpkg&quot;/&gt;&lt;property id=&quot;20250&quot; value=&quot;7&quot;/&gt;&lt;property id=&quot;20251&quot; value=&quot;0&quot;/&gt;&lt;property id=&quot;20259&quot; value=&quot;0&quot;/&gt;&lt;property id=&quot;20262&quot; value=&quot;1403379&quot;/&gt;&lt;property id=&quot;20263&quot; value=&quot;3&quot;/&gt;&lt;property id=&quot;20264&quot; value=&quot;3&quot;/&gt;&lt;property id=&quot;20501&quot; value=&quot;C:\Users\tdbowman\Dropbox\Intro to Programming\Lectures\&quot;/&gt;&lt;property id=&quot;20519&quot; value=&quot;0&quot;/&gt;&lt;property id=&quot;20700&quot; value=&quot;0&quot;/&gt;&lt;object type=&quot;2&quot; unique_id=&quot;10002&quot;&gt;&lt;object type=&quot;3&quot; unique_id=&quot;10003&quot;&gt;&lt;property id=&quot;20148&quot; value=&quot;5&quot;/&gt;&lt;property id=&quot;20300&quot; value=&quot;Slide 1 - &amp;quot;LIS 8410: Introduction to Programming&amp;quot;&quot;/&gt;&lt;property id=&quot;20307&quot; value=&quot;256&quot;/&gt;&lt;property id=&quot;20309&quot; value=&quot;-1&quot;/&gt;&lt;/object&gt;&lt;object type=&quot;3&quot; unique_id=&quot;10233&quot;&gt;&lt;property id=&quot;20148&quot; value=&quot;5&quot;/&gt;&lt;property id=&quot;20300&quot; value=&quot;Slide 3 - &amp;quot;0.1 The Course Site&amp;quot;&quot;/&gt;&lt;property id=&quot;20307&quot; value=&quot;278&quot;/&gt;&lt;property id=&quot;20309&quot; value=&quot;-1&quot;/&gt;&lt;/object&gt;&lt;object type=&quot;3&quot; unique_id=&quot;11633&quot;&gt;&lt;property id=&quot;20148&quot; value=&quot;5&quot;/&gt;&lt;property id=&quot;20300&quot; value=&quot;Slide 12 - &amp;quot;1.0 Talking to your computer &amp;quot;&quot;/&gt;&lt;property id=&quot;20307&quot; value=&quot;295&quot;/&gt;&lt;property id=&quot;20309&quot; value=&quot;-1&quot;/&gt;&lt;/object&gt;&lt;object type=&quot;3&quot; unique_id=&quot;11634&quot;&gt;&lt;property id=&quot;20148&quot; value=&quot;5&quot;/&gt;&lt;property id=&quot;20300&quot; value=&quot;Slide 2 - &amp;quot;READINGS: &amp;amp;#x09;Mueller (2014), chs 1,2   &amp;amp;#x09;&amp;amp;#x09;&amp;amp;#x09;Parker (2017), chs 0, 1, 12&amp;quot;&quot;/&gt;&lt;property id=&quot;20307&quot; value=&quot;288&quot;/&gt;&lt;property id=&quot;20309&quot; value=&quot;-1&quot;/&gt;&lt;/object&gt;&lt;object type=&quot;3&quot; unique_id=&quot;11635&quot;&gt;&lt;property id=&quot;20148&quot; value=&quot;5&quot;/&gt;&lt;property id=&quot;20300&quot; value=&quot;Slide 4 - &amp;quot;0.2 The Syllabus&amp;quot;&quot;/&gt;&lt;property id=&quot;20307&quot; value=&quot;289&quot;/&gt;&lt;property id=&quot;20309&quot; value=&quot;-1&quot;/&gt;&lt;/object&gt;&lt;object type=&quot;3&quot; unique_id=&quot;11636&quot;&gt;&lt;property id=&quot;20148&quot; value=&quot;5&quot;/&gt;&lt;property id=&quot;20300&quot; value=&quot;Slide 5 - &amp;quot;0.3 Grading&amp;quot;&quot;/&gt;&lt;property id=&quot;20307&quot; value=&quot;290&quot;/&gt;&lt;property id=&quot;20309&quot; value=&quot;-1&quot;/&gt;&lt;/object&gt;&lt;object type=&quot;3&quot; unique_id=&quot;11637&quot;&gt;&lt;property id=&quot;20148&quot; value=&quot;5&quot;/&gt;&lt;property id=&quot;20300&quot; value=&quot;Slide 6 - &amp;quot;0.4 Pace of the Course&amp;quot;&quot;/&gt;&lt;property id=&quot;20307&quot; value=&quot;291&quot;/&gt;&lt;property id=&quot;20309&quot; value=&quot;-1&quot;/&gt;&lt;/object&gt;&lt;object type=&quot;3&quot; unique_id=&quot;11638&quot;&gt;&lt;property id=&quot;20148&quot; value=&quot;5&quot;/&gt;&lt;property id=&quot;20300&quot; value=&quot;Slide 7 - &amp;quot;0.5 Expectations! Expectations!&amp;quot;&quot;/&gt;&lt;property id=&quot;20307&quot; value=&quot;292&quot;/&gt;&lt;property id=&quot;20309&quot; value=&quot;-1&quot;/&gt;&lt;/object&gt;&lt;object type=&quot;3&quot; unique_id=&quot;11639&quot;&gt;&lt;property id=&quot;20148&quot; value=&quot;5&quot;/&gt;&lt;property id=&quot;20300&quot; value=&quot;Slide 8 - &amp;quot;0.6 Groups&amp;quot;&quot;/&gt;&lt;property id=&quot;20307&quot; value=&quot;293&quot;/&gt;&lt;property id=&quot;20309&quot; value=&quot;-1&quot;/&gt;&lt;/object&gt;&lt;object type=&quot;3&quot; unique_id=&quot;11640&quot;&gt;&lt;property id=&quot;20148&quot; value=&quot;5&quot;/&gt;&lt;property id=&quot;20300&quot; value=&quot;Slide 10 - &amp;quot;0.8 Remember…&amp;quot;&quot;/&gt;&lt;property id=&quot;20307&quot; value=&quot;294&quot;/&gt;&lt;property id=&quot;20309&quot; value=&quot;-1&quot;/&gt;&lt;/object&gt;&lt;object type=&quot;3&quot; unique_id=&quot;11641&quot;&gt;&lt;property id=&quot;20148&quot; value=&quot;5&quot;/&gt;&lt;property id=&quot;20300&quot; value=&quot;Slide 9 - &amp;quot;0.7 Readings&amp;quot;&quot;/&gt;&lt;property id=&quot;20307&quot; value=&quot;296&quot;/&gt;&lt;property id=&quot;20309&quot; value=&quot;-1&quot;/&gt;&lt;/object&gt;&lt;object type=&quot;3&quot; unique_id=&quot;11642&quot;&gt;&lt;property id=&quot;20148&quot; value=&quot;5&quot;/&gt;&lt;property id=&quot;20300&quot; value=&quot;Slide 11 - &amp;quot;0.9 Software&amp;quot;&quot;/&gt;&lt;property id=&quot;20307&quot; value=&quot;297&quot;/&gt;&lt;property id=&quot;20309&quot; value=&quot;-1&quot;/&gt;&lt;/object&gt;&lt;object type=&quot;3&quot; unique_id=&quot;11643&quot;&gt;&lt;property id=&quot;20148&quot; value=&quot;5&quot;/&gt;&lt;property id=&quot;20300&quot; value=&quot;Slide 13 - &amp;quot;1.1 Procedures&amp;quot;&quot;/&gt;&lt;property id=&quot;20307&quot; value=&quot;298&quot;/&gt;&lt;property id=&quot;20309&quot; value=&quot;-1&quot;/&gt;&lt;/object&gt;&lt;object type=&quot;3&quot; unique_id=&quot;11644&quot;&gt;&lt;property id=&quot;20148&quot; value=&quot;5&quot;/&gt;&lt;property id=&quot;20300&quot; value=&quot;Slide 14 - &amp;quot;1.2 Programming Languages&amp;quot;&quot;/&gt;&lt;property id=&quot;20307&quot; value=&quot;299&quot;/&gt;&lt;property id=&quot;20309&quot; value=&quot;-1&quot;/&gt;&lt;/object&gt;&lt;object type=&quot;3&quot; unique_id=&quot;11645&quot;&gt;&lt;property id=&quot;20148&quot; value=&quot;5&quot;/&gt;&lt;property id=&quot;20300&quot; value=&quot;Slide 15 - &amp;quot;1.3 &amp;amp;#x09;&amp;amp;#x09;&amp;amp;#x09;&amp;amp;#x09;&amp;amp;#x09;&amp;amp;#x09; Rocks&amp;quot;&quot;/&gt;&lt;property id=&quot;20307&quot; value=&quot;300&quot;/&gt;&lt;property id=&quot;20309&quot; value=&quot;-1&quot;/&gt;&lt;/object&gt;&lt;object type=&quot;3&quot; unique_id=&quot;11647&quot;&gt;&lt;property id=&quot;20148&quot; value=&quot;5&quot;/&gt;&lt;property id=&quot;20300&quot; value=&quot;Slide 16 - &amp;quot;1.4 Anaconda &amp;quot;&quot;/&gt;&lt;property id=&quot;20307&quot; value=&quot;302&quot;/&gt;&lt;property id=&quot;20309&quot; value=&quot;-1&quot;/&gt;&lt;/object&gt;&lt;object type=&quot;3&quot; unique_id=&quot;11648&quot;&gt;&lt;property id=&quot;20148&quot; value=&quot;5&quot;/&gt;&lt;property id=&quot;20300&quot; value=&quot;Slide 17 - &amp;quot;1.4 Spyder&amp;quot;&quot;/&gt;&lt;property id=&quot;20307&quot; value=&quot;303&quot;/&gt;&lt;property id=&quot;20309&quot; value=&quot;-1&quot;/&gt;&lt;/object&gt;&lt;object type=&quot;3&quot; unique_id=&quot;11649&quot;&gt;&lt;property id=&quot;20148&quot; value=&quot;5&quot;/&gt;&lt;property id=&quot;20300&quot; value=&quot;Slide 18 - &amp;quot;1.5 iPython/Python Command Line&amp;quot;&quot;/&gt;&lt;property id=&quot;20307&quot; value=&quot;304&quot;/&gt;&lt;property id=&quot;20309&quot; value=&quot;-1&quot;/&gt;&lt;/object&gt;&lt;object type=&quot;3&quot; unique_id=&quot;11650&quot;&gt;&lt;property id=&quot;20148&quot; value=&quot;5&quot;/&gt;&lt;property id=&quot;20300&quot; value=&quot;Slide 19 - &amp;quot;1.6.0 Python Syntax (Part I)&amp;quot;&quot;/&gt;&lt;property id=&quot;20307&quot; value=&quot;305&quot;/&gt;&lt;property id=&quot;20309&quot; value=&quot;-1&quot;/&gt;&lt;/object&gt;&lt;object type=&quot;3&quot; unique_id=&quot;11651&quot;&gt;&lt;property id=&quot;20148&quot; value=&quot;5&quot;/&gt;&lt;property id=&quot;20300&quot; value=&quot;Slide 21 - &amp;quot;1.6.2 Python Syntax (Part III)&amp;quot;&quot;/&gt;&lt;property id=&quot;20307&quot; value=&quot;307&quot;/&gt;&lt;property id=&quot;20309&quot; value=&quot;-1&quot;/&gt;&lt;/object&gt;&lt;object type=&quot;3&quot; unique_id=&quot;11652&quot;&gt;&lt;property id=&quot;20148&quot; value=&quot;5&quot;/&gt;&lt;property id=&quot;20300&quot; value=&quot;Slide 22 - &amp;quot;1.6.3 Python Syntax (Part IV)&amp;quot;&quot;/&gt;&lt;property id=&quot;20307&quot; value=&quot;308&quot;/&gt;&lt;property id=&quot;20309&quot; value=&quot;-1&quot;/&gt;&lt;/object&gt;&lt;object type=&quot;3&quot; unique_id=&quot;11653&quot;&gt;&lt;property id=&quot;20148&quot; value=&quot;5&quot;/&gt;&lt;property id=&quot;20300&quot; value=&quot;Slide 23 - &amp;quot;1.6.4 Python Syntax (Part V)&amp;quot;&quot;/&gt;&lt;property id=&quot;20307&quot; value=&quot;309&quot;/&gt;&lt;property id=&quot;20309&quot; value=&quot;-1&quot;/&gt;&lt;/object&gt;&lt;object type=&quot;3&quot; unique_id=&quot;11660&quot;&gt;&lt;property id=&quot;20148&quot; value=&quot;5&quot;/&gt;&lt;property id=&quot;20300&quot; value=&quot;Slide 20 - &amp;quot;1.6.1 Python Syntax (Part II)&amp;quot;&quot;/&gt;&lt;property id=&quot;20307&quot; value=&quot;306&quot;/&gt;&lt;property id=&quot;20309&quot; value=&quot;-1&quot;/&gt;&lt;/object&gt;&lt;object type=&quot;3&quot; unique_id=&quot;11661&quot;&gt;&lt;property id=&quot;20148&quot; value=&quot;5&quot;/&gt;&lt;property id=&quot;20300&quot; value=&quot;Slide 24 - &amp;quot;READINGS: &amp;amp;#x09;Mueller (2014), chs 1,2   &amp;amp;#x09;&amp;amp;#x09;&amp;amp;#x09;Parker (2017), chs 0, 1, 12&amp;quot;&quot;/&gt;&lt;property id=&quot;20307&quot; value=&quot;310&quot;/&gt;&lt;property id=&quot;20309&quot; value=&quot;-1&quot;/&gt;&lt;/object&gt;&lt;object type=&quot;3&quot; unique_id=&quot;11662&quot;&gt;&lt;property id=&quot;20148&quot; value=&quot;5&quot;/&gt;&lt;property id=&quot;20300&quot; value=&quot;Slide 25 - &amp;quot;2.0 Video Introductions&amp;quot;&quot;/&gt;&lt;property id=&quot;20307&quot; value=&quot;311&quot;/&gt;&lt;property id=&quot;20309&quot; value=&quot;-1&quot;/&gt;&lt;/object&gt;&lt;object type=&quot;3&quot; unique_id=&quot;11663&quot;&gt;&lt;property id=&quot;20148&quot; value=&quot;5&quot;/&gt;&lt;property id=&quot;20300&quot; value=&quot;Slide 26 - &amp;quot;2.1 Install Anaconda &amp;amp; Test Python&amp;quot;&quot;/&gt;&lt;property id=&quot;20307&quot; value=&quot;312&quot;/&gt;&lt;property id=&quot;20309&quot; value=&quot;-1&quot;/&gt;&lt;/object&gt;&lt;/object&gt;&lt;object type=&quot;8&quot; unique_id=&quot;10046&quot;&gt;&lt;/object&gt;&lt;object type=&quot;4&quot; unique_id=&quot;10474&quot;&gt;&lt;/object&gt;&lt;object type=&quot;10&quot; unique_id=&quot;10475&quot;&gt;&lt;object type=&quot;11&quot; unique_id=&quot;10476&quot;&gt;&lt;property id=&quot;20180&quot; value=&quot;0&quot;/&gt;&lt;property id=&quot;20181&quot; value=&quot;1&quot;/&gt;&lt;property id=&quot;20183&quot; value=&quot;1&quot;/&gt;&lt;/object&gt;&lt;object type=&quot;12&quot; unique_id=&quot;10506&quot;&gt;&lt;/object&gt;&lt;object type=&quot;13&quot; unique_id=&quot;11632&quot;&gt;&lt;/object&gt;&lt;/object&gt;&lt;/object&gt;&lt;/database&gt;"/>
  <p:tag name="MMPROD_TAG_VCONFIG" val="PD94bWwgdmVyc2lvbj0iMS4wIj8+DQo8Y29uZmlndXJhdGlvbj4NCgk8YnJhbmRpbmc+DQoJCTx1aWZvbnQgbmFtZT0iRk9OVF9OT1RFU19URVhUIiB2YWx1ZT0iVmVyZGFuYSw5LGZhbHNlLGZhbHNlLGZhbHNlIi8+DQoJPC9icmFuZGluZz4NCgk8Y29sb3JzPg0KCQk8dWljb2xvciBuYW1lPSJwcmltYXJ5IiB2YWx1ZT0iMHg2Rjg0ODgiLz4NCgkJPHVpY29sb3IgbmFtZT0iZ2xvdyIgdmFsdWU9IjB4NjA5NzczIi8+DQoJCTx1aWNvbG9yIG5hbWU9InRleHQiIHZhbHVlPSIweEZGRkZGRiIvPg0KCQk8dWljb2xvciBuYW1lPSJsaWdodCIgdmFsdWU9IjB4NEU1RDYwIi8+DQoJCTx1aWNvbG9yIG5hbWU9InNoYWRvdyIgdmFsdWU9IjB4MDAwMDAwIi8+DQoJCTx1aWNvbG9yIG5hbWU9ImJhY2tncm91bmQiIHZhbHVlPSIweDcyNzk3MSIvPg0KCTwvY29sb3JzPg0KCTxsYXlvdXQ+DQoJCTx1aXNob3cgbmFtZT0icHJlc2VudGF0aW9udGl0bGUiIHZhbHVlPSJ0cnVlIi8+PHVpc2hvdyBuYW1lPSJwcmVzZW50ZXJwaG90byIgdmFsdWU9InRydWUiLz48dWlzaG93IG5hbWU9InByZXNlbnRlcm5hbWUiIHZhbHVlPSJ0cnVlIi8+PHVpc2hvdyBuYW1lPSJwcmVzZW50ZXJ0aXRsZSIgdmFsdWU9InRydWUiLz48dWlzaG93IG5hbWU9InByZXNlbnRlcmVtYWlsIiB2YWx1ZT0idHJ1ZSIvPjx1aXNob3cgbmFtZT0icHJlc2VudGVyYmlvIiB2YWx1ZT0idHJ1ZSIvPjx1aXNob3cgbmFtZT0iY29tcGFueWxvZ28iIHZhbHVlPSJ0cnVlIi8+PHVpc2hvdyBuYW1lPSJzaWRlYmFyIiB2YWx1ZT0idHJ1ZSIvPjx1aXNob3cgbmFtZT0ib3V0bGluZSIgdmFsdWU9InRydWUiLz48dWlzaG93IG5hbWU9InRodW1ibmFpbCIgdmFsdWU9InRydWUiLz4NCgkJPHVpc2hvdyBuYW1lPSJub3RlcyIgdmFsdWU9InRydWUiLz48dWlzaG93IG5hbWU9InNlYXJjaCIgdmFsdWU9InRydWUiLz48dWlzaG93IG5hbWU9InF1aXoiIHZhbHVlPSJ0cnVlIi8+PHVpc2hvdyBuYW1lPSJhdHRhY2htZW50cyIgdmFsdWU9InRydWUiLz48dWlzaG93IG5hbWU9InV0aWxzIiB2YWx1ZT0idHJ1ZSIvPjx1aXNob3cgbmFtZT0idm9sdW1lIiB2YWx1ZT0idHJ1ZSIvPjx1aXNob3cgbmFtZT0icGxheWJhciIgdmFsdWU9InRydWUiLz48dWlzaG93IG5hbWU9InRhbGtpbmdoZWFkIiB2YWx1ZT0idHJ1ZSIvPjx1aXNob3cgbmFtZT0ic2lkZWJhcm9ucmlnaHQiIHZhbHVlPSJ0cnVlIi8+PHVpc2hvdyBuYW1lPSJ2aWV3Y2hhbmdlIiB2YWx1ZT0idHJ1ZSIvPjx1aXNob3cgbmFtZT0iYWx3YXlzU2NydW5jaCIgdmFsdWU9ImZhbHNlIi8+PHVpc2hvdyBuYW1lPSJpbml0aWFsZGlzcGxheW1vZGVpc25vcm1hbCIgdmFsdWU9InRydWUiLz48dWlyZXBsYWNlIG5hbWU9ImxvZ28iIHZhbHVlPSIiLz48dWlyZXBsYWNlIG5hbWU9ImJnaW1hZ2UiIHZhbHVlPSIiLz48dWlyZXBsYWNlIG5hbWU9ImluaXRpYWx0YWIiIHZhbHVlPSJvdXRsaW5lIi8+PHVpc2hvdyBuYW1lPSJjY3RleHRoaWdobGlnaHRpbmciIHZhbHVlPSJ0cnVlIi8+DQoJPC9sYXlvdXQ+DQoJPHByZWxvYWRlcj48c2V0Qm9vbCBuYW1lPSJkaXNhYmxlQXNzZXRQcmVsb2FkZXIiIHZhbHVlPSJ0cnVlIi8+PC9wcmVsb2FkZXI+PGxhbmd1YWdlIGlkPSJlb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TbGlkZSAlbiIvPg0KCQk8dWl0ZXh0IG5hbWU9IkFUVEFDSE1FTlRfUFJFVklFV19XQVJOSU5HTVNHX1RJVExFU1RSSU5HIiB2YWx1ZT0iQXR0YWNobWVudCBXYXJuaW5nIi8+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x1aXRleHQgbmFtZT0iQ09VUlNFX1NUQVRVUyIgdmFsdWU9Ik1vZHVsZSBTdGF0dXMiLz4NCgkJPHVpdGV4dCBuYW1lPSJQQVNTRURfU1RSSU5HIiB2YWx1ZT0iUGFzc2VkIi8+DQoJCTx1aXRleHQgbmFtZT0iRkFJTEVEX1NUUklORyIgdmFsdWU9IkZhaWxlZCIvPg0KCQk8IS0tcXVpeiBwb2QgYW5kIG1lc3NhZ2UgYm94IHRleHRz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FVSVpQT0RfUVVJWl9BVFRFTVBUIiB2YWx1ZT0iUXVpeiBBdHRlbXB0OiIvPg0KCQk8dWl0ZXh0IG5hbWU9IlFVSVpQT0RfUVVJWl9BVFRFTVBUX1ZBTFVFIiB2YWx1ZT0iJW4gb2YgJXQiLz4NCgkJPHVpdGV4dCBuYW1lPSJRVUlaUE9EX1FVSVpfU0NPUkUiIHZhbHVlPSJTY29yZWQ6Ii8+DQoJCTx1aXRleHQgbmFtZT0iUVVJWlBPRF9RVUlaX1BBU1NTQ09SRSIgdmFsdWU9IlBhc3NpbmcgU2NvcmU6Ii8+DQoJCTx1aXRleHQgbmFtZT0iUVVJWlBPRF9RVUlaX01BWFNDT1JFIiB2YWx1ZT0iTWF4IFNjb3JlOiIvPg0KCQk8dWl0ZXh0IG5hbWU9IlFVSVpQT0RfUVVFU0FUTVBUX1NUUiIgdmFsdWU9IkF0dGVtcHQ6ICVuIG9mICV0Ii8+DQoJCTx1aXRleHQgbmFtZT0iUVVJWlBPRF9RVUVTVFlQRV9TVFIiIHZhbHVlPSJUeXBlOiAlcyIvPg0KCQk8dWl0ZXh0IG5hbWU9IlFVSVpQT0RfUVVFU1RZUEVfR1JEIiB2YWx1ZT0iR3JhZGVkIi8+DQoJCTx1aXRleHQgbmFtZT0iUVVJWlBPRF9RVUVTVFlQRV9TVlkiIHZhbHVlPSJTdXJ2ZXkiLz4NCgkJPHVpdGV4dCBuYW1lPSJRVUlaUE9EX1FVSVpBVE1QVF9JTkYiIHZhbHVlPSJJbmZpbml0ZSIvPg0KCQk8dWl0ZXh0IG5hbWU9IlFVSVpQT0RfUVVFU0FUTVBUX0lORiIgdmFsdWU9IkluZmluaXRlIi8+DQoJCTx1aXRleHQgbmFtZT0iV0FSTklOR01TR19ZRVNTVFJJTkciIHZhbHVlPSJZZXMiLz4NCgkJPHVpdGV4dCBuYW1lPSJXQVJOSU5HTVNHX05PU1RSSU5HIiB2YWx1ZT0iTm8iLz4NCgkJPHVpdGV4dCBuYW1lPSJXQVJOSU5HTVNHX1RJVExFU1RSSU5HIiB2YWx1ZT0iUXVpeiBOYXZpZ2F0aW9uIFdhcm5pbmciLz4NCgkJPHVpdGV4dCBuYW1lPSJXQVJOSU5HTVNHX01TR1NUUklORyIgdmFsdWU9IlRoZXJlIGFyZSB1bi1hdHRlbXB0ZWQgcXVlc3Rpb25zIGluIHRoaXMgUXVpei4mI3hBOyYjeEE7Q2xpY2tpbmcgWWVzIHdpbGwgdGFrZSB5b3Ugb3V0IG9mIHRoZSBRdWl6LiBDbGljayBObyB0byBjb250aW51ZSB0aGUgUXVpei4iLz4NCgkJPHVpdGV4dCBuYW1lPSJJTkZPUk1BVElPTl9IMjY0X0ZMQVNIUExBWUVSIiB2YWx1ZT0iVGhlIGN1cnJlbnQgdmVyc2lvbiBvZiBGbGFzaCBQbGF5ZXIgaW5zdGFsbGVkIG9uIHlvdXIgbWFjaGluZSBkb2VzIG5vdCBzdXBwb3J0IHRoaXMgdmlkZW8uIENsaWNrIG9uIHRoZSB2aWRlbyBhcmVhIHRvIGRvd25sb2FkIHRoZSBsYXRlc3Q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TaG93IHNpZGViYXIgdG8gcGFydGljaXBhbnRzIi8+DQoJCTx1aXRleHQgbmFtZT0iTVVURSIgdmFsdWU9Ik11dGUiLz4NCgkJPHVpdGV4dCBuYW1lPSJET0NXUkFQX1RJVExFIiB2YWx1ZT0iUHJlc2VudGVyIEZpbGUgQXR0YWNobWVudCIvPg0KCQk8dWl0ZXh0IG5hbWU9IkRPQ1dSQVBfTVNHIiB2YWx1ZT0iU2F2ZSB0byBNeSBDb21wdXRlciIvPg0KCQk8dWl0ZXh0IG5hbWU9IkRPQ1dSQVBfUFJPTVBUIiB2YWx1ZT0iQ2xpY2sgdG8gRG93bmxvYWQiLz4NCgk8L2xhbmd1YWdlPg0KCTxsYW5ndWFnZSBpZD0iYX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2KrYrdiw2YrYsSDYudmGINin2YTZhdix2YHZgtin2KoiLz4NCgkJPHVpdGV4dCBuYW1lPSJBVFRBQ0hNRU5UX1BSRVZJRVdfV0FSTklOR01TRyIgdmFsdWU9ItmE2Kcg2YrZhdmD2YYg2YHYqtitINin2YTZhdix2YHZgtin2Kog2YHZiiDZhtmF2Lcg2KfZhNmF2LnYp9mK2YbYqS4g2KfZhNix2KzYp9ihINin2LPYqtiu2K/Yp9mFINmG2LTYsSDZhNix2KTZitipINin2YTZhtiq2KfYptisLiIvPg0KCQk8dWl0ZXh0IG5hbWU9IlVOTkFNRURTTElERVRJVExFIiB2YWx1ZT0i2LTYsdmK2K3YqSAlbiIvPg0KCQk8dWl0ZXh0IG5hbWU9IkNPTExBQl9MT0NBTF9QTEFZQkFDS19NU0ciIHZhbHVlPSLZitis2LHZiiDYrdin2YTZitin2Ysg2KrYtNi62YrZhCDYp9mE2YXYrdiq2YjZiSDZhdit2YTZitin2YsuINin2YTYqti52KfZiNmGINmE2Kcg2YrYudmF2YQg2YHZiiDZh9iw2Kcg2KfZhNmI2LbYuS4iLz4NCgkJPHVpdGV4dCBuYW1lPSJDT0xMQUJfTE9DQUxfUExBWUJBQ0tfVElUTEUiIHZhbHVlPSLYqti02LrZitmEINmF2K3ZhNmKIi8+DQoJCTx1aXRleHQgbmFtZT0iQ09MTEFCX0xPQ0FMX1BMQVlCQUNLQlROIiB2YWx1ZT0i2YXZiNin2YHZgiIvPg0KCQk8IS0tIHN1YnN0aXR1dGlvbjogJW4gPT0gc2xpZGUgbnVtYmVyIC0tPg0KCQk8IS0tIHN1YnN0aXR1dGlvbjogJXQgPT0gdG90YWwgc2xpZGUgY291bnQgLS0+DQoJCTx1aXRleHQgbmFtZT0iU0NSVUJCQVJTVEFUVVNfU0xJREVJTkZPIiB2YWx1ZT0i2LTYsdmK2K3YqSAlbiAvICV0IHwgIi8+DQoJCTx1aXRleHQgbmFtZT0iU0NSVUJCQVJTVEFUVVNfU1RPUFBFRCIgdmFsdWU9ItmF2KrZiNmC2YEiLz4NCgkJPHVpdGV4dCBuYW1lPSJTQ1JVQkJBUlNUQVRVU19QTEFZSU5HIiB2YWx1ZT0i2YLZitivINin2YTYqti02LrZitmEIi8+DQoJCTx1aXRleHQgbmFtZT0iU0NSVUJCQVJTVEFUVVNfTk9BVURJTyIgdmFsdWU9ItmE2Kcg2YrZiNis2K8g2LXZiNiqIi8+DQoJCTx1aXRleHQgbmFtZT0iU0NSVUJCQVJTVEFUVVNfVklEUExBWUlORyIgdmFsdWU9Itin2YTZgdmK2K/ZitmIINmC2YrYryDYp9mE2KrYtNi62YrZhCIvPg0KCQk8dWl0ZXh0IG5hbWU9IlNDUlVCQkFSU1RBVFVTX0xPQURJTkciIHZhbHVlPSLZitis2LHZiiDYp9mE2KLZhiDYp9mE2KrYrdmF2YrZhC4uLiIvPg0KCQk8dWl0ZXh0IG5hbWU9IlNDUlVCQkFSU1RBVFVTX0JVRkZFUklORyIgdmFsdWU9ItmK2KzYsdmKINin2YTYotmGINin2YTYqtiu2LLZitmGINin2YTZhdik2YLYqiIvPg0KCQk8dWl0ZXh0IG5hbWU9IlNDUlVCQkFSU1RBVFVTX1FVRVNUSU9OIiB2YWx1ZT0i2KfZhNil2KzYp9io2Kkg2LnZhNmJINin2YTYs9ik2KfZhCIvPg0KCQk8dWl0ZXh0IG5hbWU9IlNDUlVCQkFSU1RBVFVTX1JFVklFV1FVSVoiIHZhbHVlPSLZhdix2KfYrNi52Kkg2KfZhNmF2LPYp9io2YLYqSIvPg0KCQk8IS0tIHN1YnN0aXR1dGlvbjogJW0gPT0gbWludXRlcyByZW1haW5pbmcgLS0+DQoJCTwhLS0gc3Vic3RpdHV0aW9uOiAlcyA9PSBzZWNvbmRzIHJlbWFpbmluZyAtLT4NCgkJPHVpdGV4dCBuYW1lPSJFTEFQU0VEIiB2YWx1ZT0iJW0g2K/Zgtin2KbZgiVzINir2YjYp9mGINmF2KrYqNmC2YrYqSIvPg0KCQk8dWl0ZXh0IG5hbWU9Ik5PVEZPVU5EIiB2YWx1ZT0i2YTZhSDZitmP2LnYq9ixINi52YTZiSDYtNmK2KEiLz4NCgkJPHVpdGV4dCBuYW1lPSJBVFRBQ0hNRU5UUyIgdmFsdWU9Itin2YTZhdix2YHZgtin2KoiLz4NCgkJPCEtLSBzdWJzdGl0dXRpb246ICVwID09IGN1cnJlbnQgc3BlYWtlcidzIHRpdGxlIC0tPg0KCQk8dWl0ZXh0IG5hbWU9IkJJT1dJTl9USVRMRSIgdmFsdWU9Itin2YTYs9mK2LHYqSDYp9mE2LDYp9iq2YrYqTogJXAiLz4NCgkJPHVpdGV4dCBuYW1lPSJCSU9CVE5fVElUTEUiIHZhbHVlPSLYp9mE2LPZitix2Kkg2KfZhNiw2KfYqtmK2KkiLz4NCgkJPHVpdGV4dCBuYW1lPSJESVZJREVSQlROX1RJVExFIiB2YWx1ZT0ifCIvPg0KCQk8dWl0ZXh0IG5hbWU9IkNPTlRBQ1RCVE5fVElUTEUiIHZhbHVlPSLYp9iq2LXYp9mEIi8+DQoJCTx1aXRleHQgbmFtZT0iVEFCX1FVSVoiIHZhbHVlPSLZhdiz2KfYqNmC2KkiLz4NCgkJPHVpdGV4dCBuYW1lPSJUQUJfT1VUTElORSIgdmFsdWU9ItmF2K7Yt9i3Ii8+DQoJCTx1aXRleHQgbmFtZT0iVEFCX1RIVU1CIiB2YWx1ZT0i2YXYtdi62ZHYsdipIi8+DQoJCTx1aXRleHQgbmFtZT0iVEFCX05PVEVTIiB2YWx1ZT0i2YXZhNin2K3YuNin2KoiLz4NCgkJPHVpdGV4dCBuYW1lPSJUQUJfU0VBUkNIIiB2YWx1ZT0i2KjYrdirIi8+DQoJCTx1aXRleHQgbmFtZT0iU0xJREVfSEVBRElORyIgdmFsdWU9Iti52YbZiNin2YYg2KfZhNi02LHZitit2KkgIi8+DQoJCTx1aXRleHQgbmFtZT0iRFVSQVRJT05fSEVBRElORyIgdmFsdWU9ItmF2K/YqSIvPg0KCQk8dWl0ZXh0IG5hbWU9IlNFQVJDSF9IRUFESU5HIiB2YWx1ZT0iOtin2YTYqNit2Ksg2LnZhiDZhti1Ii8+DQoJCTx1aXRleHQgbmFtZT0iVEhVTUJfSEVBRElORyIgdmFsdWU9Iti02LHZitit2KkiLz4NCgkJPHVpdGV4dCBuYW1lPSJUSFVNQl9JTkZPIiB2YWx1ZT0i2LnZhtmI2KfZhi/Zhdiv2Kkg2KfZhNi02LHZitit2KkiLz4NCgkJPHVpdGV4dCBuYW1lPSJBVFRBQ0hOQU1FX0hFQURJTkciIHZhbHVlPSLYp9iz2YUg2KfZhNmF2YTZgSIvPg0KCQk8dWl0ZXh0IG5hbWU9IkFUVEFDSFNJWkVfSEVBRElORyIgdmFsdWU9Itin2YTYrdis2YUiLz4NCgkJPHVpdGV4dCBuYW1lPSJTTElERV9OT1RFUyIgdmFsdWU9ItmF2YTYp9it2LjYp9iqINin2YTYtNix2YrYrdipIi8+DQoJCTx1aXRleHQgbmFtZT0iQ09VUlNFX1NUQVRVUyIgdmFsdWU9Itit2KfZhNipINin2YTZiNit2K/YqSIvPg0KCQk8dWl0ZXh0IG5hbWU9IlBBU1NFRF9TVFJJTkciIHZhbHVlPSLZhtis2KfYrSIvPg0KCQk8dWl0ZXh0IG5hbWU9IkZBSUxFRF9TVFJJTkciIHZhbHVlPSLZgdi02YQiLz4NCgkJPCEtLXF1aXogcG9kIGFuZCBtZXNzYWdlIGJveCB0ZXh0cy0tPg0KCQk8dWl0ZXh0IG5hbWU9IlFVSVpQT0RfUVVJWl9BVFRFTVBUIiB2YWx1ZT0i2LHZgtmFINin2YTZhdit2KfZiNmE2Kkg2YHZiiDYp9mE2YXYs9in2KjZgtipOiIvPg0KCQk8dWl0ZXh0IG5hbWU9IlFVSVpQT0RfUVVJWl9BVFRFTVBUX1ZBTFVFIiB2YWx1ZT0iJW4g2YXZhiAldCIvPg0KCQk8dWl0ZXh0IG5hbWU9IlFVSVpQT0RfUVVJWl9TQ09SRSIgdmFsdWU9IjrYp9mE2K/Ysdis2Kkg2KfZhNmF2LPYrNmE2KkiLz4NCgkJPHVpdGV4dCBuYW1lPSJRVUlaUE9EX1FVSVpfUEFTU1NDT1JFIiB2YWx1ZT0iOtiv2LHYrNipINin2YTZhtis2KfYrSIvPg0KCQk8dWl0ZXh0IG5hbWU9IlFVSVpQT0RfUVVJWl9NQVhTQ09SRSIgdmFsdWU9IjrYp9mE2K/Ysdis2Kkg2KfZhNmC2LXZiNmJIi8+DQoJCTx1aXRleHQgbmFtZT0iUVVJWlBPRF9RVUVTQVRNUFRfU1RSIiB2YWx1ZT0i2KfZhNmF2K3Yp9mI2YTYqSAlbiDZhdmGICV0Ii8+DQoJCTx1aXRleHQgbmFtZT0iUVVJWlBPRF9RVUVTVFlQRV9TVFIiIHZhbHVlPSLYp9mE2YbZiNi5OiAlcyIvPg0KCQk8dWl0ZXh0IG5hbWU9IlFVSVpQT0RfUVVFU1RZUEVfR1JEIiB2YWx1ZT0i2KrZhSDYqti12K3Zitit2YciLz4NCgkJPHVpdGV4dCBuYW1lPSJRVUlaUE9EX1FVRVNUWVBFX1NWWSIgdmFsdWU9Itin2LPYqti32YTYp9i5Ii8+DQoJCTx1aXRleHQgbmFtZT0iUVVJWlBPRF9RVUlaQVRNUFRfSU5GIiB2YWx1ZT0i2YTYpyDZhtmH2KfYptmKIi8+DQoJCTx1aXRleHQgbmFtZT0iUVVJWlBPRF9RVUVTQVRNUFRfSU5GIiB2YWx1ZT0i2YTYpyDZhtmH2KfYptmKIi8+DQoJCTx1aXRleHQgbmFtZT0iV0FSTklOR01TR19ZRVNTVFJJTkciIHZhbHVlPSLZhti52YUiLz4NCgkJPHVpdGV4dCBuYW1lPSJXQVJOSU5HTVNHX05PU1RSSU5HIiB2YWx1ZT0i2YTYpyIvPg0KCQk8dWl0ZXh0IG5hbWU9IldBUk5JTkdNU0dfVElUTEVTVFJJTkciIHZhbHVlPSLYqtit2LDZitixINi52YYg2KfZhNiq2YbZgtmEINmB2Yog2KfZhNmF2LPYp9io2YLYqSIvPg0KCQk8dWl0ZXh0IG5hbWU9IldBUk5JTkdNU0dfTVNHU1RSSU5HIiB2YWx1ZT0i2YfZhtin2YMg2KPYs9im2YTYqSDZhNmFINiq2KrZhSDYp9mE2KXYrNin2KjYqSDYudmE2YrZh9inINmB2Yog2KfZhNmF2LPYp9io2YLYqS4g2KfZhNmG2YLYsSDYudmE2Ykg2YbYudmFINiz2YrYrtix2KzZgyDZhdmGINin2YTZhdiz2KfYqNmC2KkuINin2YbZgtixINmE2Kcg2YTZhdiq2KfYqNi52Kkg2KfZhNmF2LPYp9io2YLYqS4iLz4NCgkJPHVpdGV4dCBuYW1lPSJJTkZPUk1BVElPTl9IMjY0X0ZMQVNIUExBWUVSIiB2YWx1ZT0i2YbYs9iu2KkgRmxhc2ggUGxheWVyICDYp9mE2YXYq9io2KrYqSDYrdin2YTZitin2Ysg2LnZhNmJINis2YfYp9iy2YMg2YTYpyDYqtiv2LnZhSDZh9iw2Kcg2KfZhNmB2YrYr9mK2YguINin2YbZgtixINi52YTZiSDZhdmG2LfZgtipINin2YTZgdmK2K/ZitmIINmE2KrZhtiy2YrZhCDYo9it2K/YqyDZhtiz2K7YqSDZhdmG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2KXYuNmH2KfYsSDYp9mE2LTYsdmK2Lcg2KfZhNis2KfZhtio2Yog2YTZhNmF2LTYp9ix2YPZitmGIi8+DQoJCTx1aXRleHQgbmFtZT0iTVVURSIgdmFsdWU9Iti12KfZhdiqIi8+DQoJCTx1aXRleHQgbmFtZT0iRE9DV1JBUF9USVRMRSIgdmFsdWU9Itin2YTZhdmE2YHYp9iqINin2YTZhdix2YHZgtipINmB2YogUHJlc2VudGVyIi8+DQoJCTx1aXRleHQgbmFtZT0iRE9DV1JBUF9NU0ciIHZhbHVlPSLYp9mE2K3Zgdi4INmB2Yog2KzZh9in2LIg2KfZhNmD2YXYqNmK2YjYqtixIi8+DQoJCTx1aXRleHQgbmFtZT0iRE9DV1JBUF9QUk9NUFQiIHZhbHVlPSLYp9mG2YLYsSDZh9mG2Kcg2YTZhNiq2YbYstmK2YQiLz4NCgk8L2xhbmd1YWdlPg0KCTxsYW5ndWFnZSBpZD0iZGU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V2FybnVuZyBiZWltIMOWZmZuZW4gdm9uIEFubGFnZW4iLz4NCgkJPHVpdGV4dCBuYW1lPSJBVFRBQ0hNRU5UX1BSRVZJRVdfV0FSTklOR01TRyIgdmFsdWU9IkFuaMOkbmdlIGvDtm5uZW4gbmljaHQgaW0gVm9yc2NoYXUtTW9kdXMgZ2XDtmZmbmV0IHdlcmRlbi4gVmVyd2VuZGVuIFNpZSDigJ5WZXLDtmZmZW50bGljaGVu4oCcLCB1bSBkaWUgRXJnZWJuaXNzZSBhbnp1emVpZ2VuLiIvPg0KCQk8dWl0ZXh0IG5hbWU9IkNPTExBQl9MT0NBTF9QTEFZQkFDS19NU0ciIHZhbHVlPSJJbmhhbHQgd2lyZCBsb2thbCBnZXNwaWVsdC4gWnVzYW1tZW5hcmJlaXQgZnVua3Rpb25pZXJ0IGluIGRpZXNlbSBNb2R1cyBuaWNodC4iLz4NCgkJPHVpdGV4dCBuYW1lPSJDT0xMQUJfTE9DQUxfUExBWUJBQ0tfVElUTEUiIHZhbHVlPSJMb2thbGUgV2llZGVyZ2FiZSIvPg0KCQk8dWl0ZXh0IG5hbWU9IkNPTExBQl9MT0NBTF9QTEFZQkFDS0JUTiIgdmFsdWU9Ik9LIi8+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DQoJCTx1aXRleHQgbmFtZT0iU0NSVUJCQVJTVEFUVVNfUVVFU1RJT04iIHZhbHVlPSJGcmFnZSBiZWFudHdvcnRlbiIvPg0KCQk8dWl0ZXh0IG5hbWU9IlNDUlVCQkFSU1RBVFVTX1JFVklFV1FVSVoiIHZhbHVlPSJOb2NobWFscyBkdXJjaHNlaGVuIi8+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DQoJCTx1aXRleHQgbmFtZT0iQklPV0lOX1RJVExFIiB2YWx1ZT0iU3ByZWNoZXI6ICVwIi8+DQoJCTx1aXRleHQgbmFtZT0iQklPQlROX1RJVExFIiB2YWx1ZT0iU3ByZWNoZXIiLz4NCgkJPHVpdGV4dCBuYW1lPSJESVZJREVSQlROX1RJVExFIiB2YWx1ZT0ifCIvPg0KCQk8dWl0ZXh0IG5hbWU9IkNPTlRBQ1RCVE5fVElUTEUiIHZhbHVlPSJLb250YWt0Ii8+DQoJCTx1aXRleHQgbmFtZT0iVEFCX1FVSVoiIHZhbHVlPSJRdWl6Ii8+DQoJCTx1aXRleHQgbmFtZT0iVEFCX09VVExJTkUiIHZhbHVlPSJTdHJ1a3R1ciIvPg0KCQk8dWl0ZXh0IG5hbWU9IlRBQl9USFVNQiIgdmFsdWU9Ik1pbmlhdHVyIi8+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HVpdGV4dCBuYW1lPSJDT1VSU0VfU1RBVFVTIiB2YWx1ZT0iTW9kdWxzdGF0dXMiLz4NCgkJPHVpdGV4dCBuYW1lPSJQQVNTRURfU1RSSU5HIiB2YWx1ZT0iRXJmb2xncmVpY2giLz4NCgkJPHVpdGV4dCBuYW1lPSJGQUlMRURfU1RSSU5HIiB2YWx1ZT0iRmVobGdlc2NobGFnZW4iLz4NCgkJPCEtLXF1aXogcG9kIGFuZCBtZXNzYWdlIGJveCB0ZXh0cy0tPg0KCQk8dWl0ZXh0IG5hbWU9IlFVSVpQT0RfUVVJWl9BVFRFTVBUIiB2YWx1ZT0iUXVpenZlcnN1Y2g6Ii8+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DQoJCTx1aXRleHQgbmFtZT0iUVVJWlBPRF9RVUVTQVRNUFRfU1RSIiB2YWx1ZT0iVmVyc3VjaDogJW4gdm9uICV0Ii8+DQoJCTx1aXRleHQgbmFtZT0iUVVJWlBPRF9RVUVTVFlQRV9TVFIiIHZhbHVlPSJUeXA6ICVzIi8+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QXVzIi8+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DQoJPGxhbmd1YWdlIGlkPSJm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mVydGlzc2VtZW50IGNvbmNlcm5hbnQgbGEgcGnDqGNlIGpvaW50ZSIvPg0KCQk8dWl0ZXh0IG5hbWU9IkFUVEFDSE1FTlRfUFJFVklFV19XQVJOSU5HTVNHIiB2YWx1ZT0iTGVzIHBpw6hjZXMgam9pbnRlcyBuZSBwZXV2ZW50IHBhcyDDqnRyZSBvdXZlcnRlcyBlbiBtb2RlIEFwZXLDp3UuIFV0aWxpc2V6IGxhIHB1YmxpY2F0aW9uIHBvdXIgYWZmaWNoZXIgbGVzIHLDqXN1bHRhdHMuIi8+DQoJCTx1aXRleHQgbmFtZT0iQ09MTEFCX0xPQ0FMX1BMQVlCQUNLX01TRyIgdmFsdWU9IkxlIGNvbnRlbnUgZXN0IGx1IGxvY2FsZW1lbnQuIExhIGNvbGxhYm9yYXRpb24gbuKAmWVzdCBwYXMgcHJpc2UgZW4gY2hhcmdlIHBvdXIgY2UgbW9kZS4iLz4NCgkJPHVpdGV4dCBuYW1lPSJDT0xMQUJfTE9DQUxfUExBWUJBQ0tfVElUTEUiIHZhbHVlPSJMZWN0dXJlIGxvY2FsZSIvPg0KCQk8dWl0ZXh0IG5hbWU9IkNPTExBQl9MT0NBTF9QTEFZQkFDS0JUTiIgdmFsdWU9Ik9rIi8+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VklEUExBWUlORyIgdmFsdWU9IkxlY3R1cmUgdmlkw6lvIGVuIGNvdXJz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c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HVpdGV4dCBuYW1lPSJDT1VSU0VfU1RBVFVTIiB2YWx1ZT0iU3RhdHV0IGR1IG1vZHVsZSIvPg0KCQk8dWl0ZXh0IG5hbWU9IlBBU1NFRF9TVFJJTkciIHZhbHVlPSJSw6l1c3NpIi8+DQoJCTx1aXRleHQgbmFtZT0iRkFJTEVEX1NUUklORyIgdmFsdWU9IkVjaG91w6kiLz4NCgkJPCEtLXF1aXogcG9kIGFuZCBtZXNzYWdlIGJveCB0ZXh0cy0tPg0KCQk8dWl0ZXh0IG5hbWU9IlFVSVpQT0RfUVVJWl9BVFRFTVBUIiB2YWx1ZT0iVGVudGF0aXZlIGRlIHF1ZXN0aW9ubmFpcmUgOiIvPg0KCQk8dWl0ZXh0IG5hbWU9IlFVSVpQT0RfUVVJWl9BVFRFTVBUX1ZBTFVFIiB2YWx1ZT0iJW4gc3VyICV0Ii8+DQoJCTx1aXRleHQgbmFtZT0iUVVJWlBPRF9RVUlaX1NDT1JFIiB2YWx1ZT0iTm90ZSBvYnRlbnVlIDoiLz4NCgkJPHVpdGV4dCBuYW1lPSJRVUlaUE9EX1FVSVpfUEFTU1NDT1JFIiB2YWx1ZT0iTm90ZSBkJ2FkbWlzc2liaWxpdMOpwqA6Ii8+DQoJCTx1aXRleHQgbmFtZT0iUVVJWlBPRF9RVUlaX01BWFNDT1JFIiB2YWx1ZT0iTm90ZSBtYXhpbWFsZSA6Ii8+DQoJCTx1aXRleHQgbmFtZT0iUVVJWlBPRF9RVUVTQVRNUFRfU1RSIiB2YWx1ZT0iVGVudGF0aXZlIDogJW4gc3VyICV0Ii8+DQoJCTx1aXRleHQgbmFtZT0iUVVJWlBPRF9RVUVTVFlQRV9TVFIiIHZhbHVlPSJUeXBlOiAlcyIvPg0KCQk8dWl0ZXh0IG5hbWU9IlFVSVpQT0RfUVVFU1RZUEVfR1JEIiB2YWx1ZT0iTm90w6kiLz4NCgkJPHVpdGV4dCBuYW1lPSJRVUlaUE9EX1FVRVNUWVBFX1NWWSIgdmFsdWU9IkVucXXDqnRlIi8+DQoJCTx1aXRleHQgbmFtZT0iUVVJWlBPRF9RVUlaQVRNUFRfSU5GIiB2YWx1ZT0iSWxsaW1pdMOpIi8+DQoJCTx1aXRleHQgbmFtZT0iUVVJWlBPRF9RVUVTQVRNUFRfSU5GIiB2YWx1ZT0iSWxsaW1pdMOpIi8+DQoJCTx1aXRleHQgbmFtZT0iV0FSTklOR01TR19ZRVNTVFJJTkciIHZhbHVlPSJPdWkiLz4NCgkJPHVpdGV4dCBuYW1lPSJXQVJOSU5HTVNHX05PU1RSSU5HIiB2YWx1ZT0iTm9uIi8+DQoJCTx1aXRleHQgbmFtZT0iV0FSTklOR01TR19USVRMRVNUUklORyIgdmFsdWU9IkF2ZXJ0aXNzZW1lbnQgZGUgbmF2aWdhdGlvbiBkdSBxdWVzdGlvbm5haXJlIi8+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DQoJCTx1aWZvbnQgbmFtZT0iRk9OVF9QUkVTRU5URVJUSVRMRSIgdmFsdWU9IlZlcmRhbmEsMTE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ua3u+S7mOODleOCoeOCpOODq+itpuWRiiIvPg0KCQk8dWl0ZXh0IG5hbWU9IkFUVEFDSE1FTlRfUFJFVklFV19XQVJOSU5HTVNHIiB2YWx1ZT0i5re75LuY44OV44Kh44Kk44Or44Gv44OX44Os44OT44Ol44O844Oi44O844OJ44Gn44Gv6ZaL44GN44G+44Gb44KT44CC44OR44OW44Oq44OD44K344Ol44KS5L2/55So44GX44Gm57WQ5p6c44KS6KGo56S644GX44Gm44GP44Gg44GV44GE44CCIi8+DQoJCTx1aXRleHQgbmFtZT0iQ09MTEFCX0xPQ0FMX1BMQVlCQUNLX01TRyIgdmFsdWU9IuOCs+ODs+ODhuODs+ODhOOBr+ODreODvOOCq+ODq+OBp+WGjeeUn+OBleOCjOOBpuOBhOOBvuOBmeOAguOBk+OBruODouODvOODieOBp+OBr+WFseWQjOS9nOalreOBp+OBjeOBvuOBm+OCk+OAgiIvPg0KCQk8dWl0ZXh0IG5hbWU9IkNPTExBQl9MT0NBTF9QTEFZQkFDS19USVRMRSIgdmFsdWU9IuODreODvOOCq+ODq+WGjeeUnyIvPg0KCQk8dWl0ZXh0IG5hbWU9IkNPTExBQl9MT0NBTF9QTEFZQkFDS0JUTiIgdmFsdWU9Ik9LIi8+DQoJCTx1aXRleHQgbmFtZT0iVU5OQU1FRFNMSURFVElUTEUiIHZhbHVlPSLjgrnjg6njgqTjg4kgOiAlbiIvPg0KCQk8IS0tIHN1YnN0aXR1dGlvbjogJW4gPT0gc2xpZGUgbnVtYmVyIC0tPg0KCQk8IS0tIHN1YnN0aXR1dGlvbjogJXQgPT0gdG90YWwgc2xpZGUgY291bnQgLS0+DQoJCTx1aXRleHQgbmFtZT0iU0NSVUJCQVJTVEFUVVNfU0xJREVJTkZPIiB2YWx1ZT0i44K544Op44Kk44OJIDogJW4gLyAldCB8ICIvPg0KCQk8dWl0ZXh0IG5hbWU9IlNDUlVCQkFSU1RBVFVTX1NUT1BQRUQiIHZhbHVlPSLlgZzmraIiLz4NCgkJPHVpdGV4dCBuYW1lPSJTQ1JVQkJBUlNUQVRVU19QTEFZSU5HIiB2YWx1ZT0i5YaN55Sf5LitIi8+DQoJCTx1aXRleHQgbmFtZT0iU0NSVUJCQVJTVEFUVVNfTk9BVURJTyIgdmFsdWU9Iumfs+WjsOOBquOBlyIvPg0KCQk8dWl0ZXh0IG5hbWU9IlNDUlVCQkFSU1RBVFVTX1ZJRFBMQVlJTkciIHZhbHVlPSLjg5Pjg4fjgqrlho3nlJ/kuK0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s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57WM5q20IDogJXAiLz4NCgkJPHVpdGV4dCBuYW1lPSJCSU9CVE5fVElUTEUiIHZhbHVlPSLntYzmrbQiLz4NCgkJPHVpdGV4dCBuYW1lPSJESVZJREVSQlROX1RJVExFIiB2YWx1ZT0ifCIvPg0KCQk8dWl0ZXh0IG5hbWU9IkNPTlRBQ1RCVE5fVElUTEUiIHZhbHVlPSLjgYrllY/jgYTlkIjjgo/jgZsiLz4NCgkJPHVpdGV4dCBuYW1lPSJUQUJfUVVJWiIgdmFsdWU9IuOCr+OCpOOCuiIvPg0KCQk8dWl0ZXh0IG5hbWU9IlRBQl9PVVRMSU5FIiB2YWx1ZT0i44Ki44Km44OI44Op44Kk44OzIi8+DQoJCTx1aXRleHQgbmFtZT0iVEFCX1RIVU1CIiB2YWx1ZT0i44K144Og44ON44O844OrIi8+DQoJCTx1aXRleHQgbmFtZT0iVEFCX05PVEVTIiB2YWx1ZT0i44OO44O844OIIi8+DQoJCTx1aXRleHQgbmFtZT0iVEFCX1NFQVJDSCIgdmFsdWU9IuaknOe0oiIvPg0KCQk8dWl0ZXh0IG5hbWU9IlNMSURFX0hFQURJTkciIHZhbHVlPSLjgrnjg6njgqTjg4njgr/jgqTjg4jjg6siLz4NCgkJPHVpdGV4dCBuYW1lPSJEVVJBVElPTl9IRUFESU5HIiB2YWx1ZT0i6ZW344GVIi8+DQoJCTx1aXRleHQgbmFtZT0iU0VBUkNIX0hFQURJTkciIHZhbHVlPSLmpJzntKLjgZnjgovjg4bjgq3jgrnjg4ggOiAiLz4NCgkJPHVpdGV4dCBuYW1lPSJUSFVNQl9IRUFESU5HIiB2YWx1ZT0i44K544Op44Kk44OJIi8+DQoJCTx1aXRleHQgbmFtZT0iVEhVTUJfSU5GTyIgdmFsdWU9IuOCueODqeOCpOODieOCv+OCpOODiOODqyAvIOmVt+OBlSIvPg0KCQk8dWl0ZXh0IG5hbWU9IkFUVEFDSE5BTUVfSEVBRElORyIgdmFsdWU9IuODleOCoeOCpOODq+WQjSIvPg0KCQk8dWl0ZXh0IG5hbWU9IkFUVEFDSFNJWkVfSEVBRElORyIgdmFsdWU9IuOCteOCpOOCuiIvPg0KCQk8dWl0ZXh0IG5hbWU9IlNMSURFX05PVEVTIiB2YWx1ZT0i44K544Op44Kk44OJ44OO44O844OIIi8+DQoJCTx1aXRleHQgbmFtZT0iQ09VUlNFX1NUQVRVUyIgdmFsdWU9IuODouOCuOODpeODvOODq+OCueODhuODvOOCv+OCuSIvPg0KCQk8dWl0ZXh0IG5hbWU9IlBBU1NFRF9TVFJJTkciIHZhbHVlPSLlkIjmoLwiLz4NCgkJPHVpdGV4dCBuYW1lPSJGQUlMRURfU1RSSU5HIiB2YWx1ZT0i5LiN5ZCI5qC8Ii8+DQoJCTwhLS1xdWl6IHBvZCBhbmQgbWVzc2FnZSBib3ggdGV4dHMtLT4NCgkJPHVpdGV4dCBuYW1lPSJRVUlaUE9EX1FVSVpfQVRURU1QVCIgdmFsdWU9IuOCr+OCpOOCuuippuihjOWbnuaVsCA6ICIvPg0KCQk8dWl0ZXh0IG5hbWU9IlFVSVpQT0RfUVVJWl9BVFRFTVBUX1ZBTFVFIiB2YWx1ZT0iJW4gLyAldCIvPg0KCQk8dWl0ZXh0IG5hbWU9IlFVSVpQT0RfUVVJWl9TQ09SRSIgdmFsdWU9IuOCueOCs+OCoiA6ICIvPg0KCQk8dWl0ZXh0IG5hbWU9IlFVSVpQT0RfUVVJWl9QQVNTU0NPUkUiIHZhbHVlPSLlkIjmoLzngrkgOiIvPg0KCQk8dWl0ZXh0IG5hbWU9IlFVSVpQT0RfUVVJWl9NQVhTQ09SRSIgdmFsdWU9IuacgOmrmOW+l+eCuSA6ICIvPg0KCQk8dWl0ZXh0IG5hbWU9IlFVSVpQT0RfUVVFU0FUTVBUX1NUUiIgdmFsdWU9IuippuihjOWbnuaVsCA6ICVuIC8gJXQiLz4NCgkJPHVpdGV4dCBuYW1lPSJRVUlaUE9EX1FVRVNUWVBFX1NUUiIgdmFsdWU9IuOCv+OCpOODlyA6ICVzIi8+DQoJCTx1aXRleHQgbmFtZT0iUVVJWlBPRF9RVUVTVFlQRV9HUkQiIHZhbHVlPSLoqZXkvqEiLz4NCgkJPHVpdGV4dCBuYW1lPSJRVUlaUE9EX1FVRVNUWVBFX1NWWSIgdmFsdWU9IuOCouODs+OCseODvOODiCIvPg0KCQk8dWl0ZXh0IG5hbWU9IlFVSVpQT0RfUVVJWkFUTVBUX0lORiIgdmFsdWU9IueEoeWItumZkCIvPg0KCQk8dWl0ZXh0IG5hbWU9IlFVSVpQT0RfUVVFU0FUTVBUX0lORiIgdmFsdWU9IueEoeWItumZkCIvPg0KCQk8dWl0ZXh0IG5hbWU9IldBUk5JTkdNU0dfWUVTU1RSSU5HIiB2YWx1ZT0i44Gv44GEIi8+DQoJCTx1aXRleHQgbmFtZT0iV0FSTklOR01TR19OT1NUUklORyIgdmFsdWU9IuOBhOOBhOOBiCIvPg0KCQk8dWl0ZXh0IG5hbWU9IldBUk5JTkdNU0dfVElUTEVTVFJJTkciIHZhbHVlPSLjgq/jgqTjgrrjga7jg4rjg5PjgrLjg7zjgrfjg6fjg7PjgavplqLjgZnjgovorablkYoiLz4NCgkJPHVpdGV4dCBuYW1lPSJXQVJOSU5HTVNHX01TR1NUUklORyIgdmFsdWU9IuOBk+OBruOCr+OCpOOCuuOBq+OBr+OAgeOBvuOBoOino+etlOOBl+OBpuOBhOOBquOBhOizquWVj+OBjOOBguOCiuOBvuOBmeOAgiYjeEE7JiN4QTsg44Kv44Kk44K644KS57WC5LqG44GZ44KL44Gr44Gv44CB44CM44Gv44GE44CN44KS44Kv44Oq44OD44Kv44GX44G+44GZ44CC44Kv44Kk44K644KS57aa6KGM44GZ44KL44Gr44Gv44CB44CM44GE44GE44GI44CN44KS44Kv44Oq44OD44Kv44GX44G+44GZ44CCIi8+DQoJCTx1aXRleHQgbmFtZT0iSU5GT1JNQVRJT05fSDI2NF9GTEFTSFBMQVlFUiIgdmFsdWU9IuOBiuS9v+OBhOOBruOCs+ODs+ODlOODpeODvOOCv+OBq+ePvuWcqOOCpOODs+OCueODiOODvOODq+OBleOCjOOBpuOBhOOCiyBGbGFzaCBQbGF5ZXIg44Gu44OQ44O844K444On44Oz44Gv44CB44GT44Gu44OT44OH44Kq44KS44K144Od44O844OI44GX44Gm44GE44G+44Gb44KT44CC5pyA5paw44GuIEZsYXNoIFBsYXllciDjgpLjg4Djgqbjg7Pjg63jg7zjg4njgZnjgovjgavjga/jgIHjg5Pjg4fjgqrpoJjln5/jgpLjgq/jg6rjg4Pjgq/jgZfjgabjgY/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C5Yqg6ICF44Gr6KaL44Gb44KLIi8+DQoJCTx1aXRleHQgbmFtZT0iTVVURSIgdmFsdWU9IuODn+ODpeODvOODiCIvPg0KCQk8dWl0ZXh0IG5hbWU9IkRPQ1dSQVBfVElUTEUiIHZhbHVlPSJQcmVzZW50ZXIg5re75LuY44OV44Kh44Kk44OrIi8+DQoJCTx1aXRleHQgbmFtZT0iRE9DV1JBUF9NU0ciIHZhbHVlPSLjg57jgqTjgrPjg7Pjg5Tjg6Xjg7zjgr/jgavkv53lrZgiLz4NCgkJPHVpdGV4dCBuYW1lPSJET0NXUkFQX1BST01QVCIgdmFsdWU9IuOCr+ODquODg+OCr+OBl+OBpuODgOOCpuODs+ODreODvOODiSIvPg0KCTwvbGFuZ3VhZ2U+DQoJPGxhbmd1YWdlIGlkPSJrby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x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7LKo67aAIO2MjOydvCDqsr3qs6AiLz4NCgkJPHVpdGV4dCBuYW1lPSJBVFRBQ0hNRU5UX1BSRVZJRVdfV0FSTklOR01TRyIgdmFsdWU9IuuvuOumrOuztOq4sCDrqqjrk5zsl5DshJzripQg7LKo67aAIO2MjOydvOydtCDsl7Trpqzsp4Ag7JWK7Iq164uI64ukLiDqsrDqs7zrpbwg67O066Ck66m0IOqyjOyLnCDquLDriqXsnYQg7IKs7Jqp7ZWY7Iut7Iuc7JikLiIvPg0KCQk8dWl0ZXh0IG5hbWU9IkNPTExBQl9MT0NBTF9QTEFZQkFDS19NU0ciIHZhbHVlPSLsvZjthZDtirjqsIAg66Gc7Lus7JeQ7IScIOyerOyDnSDspJHsnoXri4jri6QuIOydtCDrqqjrk5zsl5DshJzripQg6rO164+ZIOyekeyXheydhCDsiJjtlontlaAg7IiYIOyXhuyKteuLiOuLpC4iLz4NCgkJPHVpdGV4dCBuYW1lPSJDT0xMQUJfTE9DQUxfUExBWUJBQ0tfVElUTEUiIHZhbHVlPSLroZzsu6wg7J6s7IOdIi8+DQoJCTx1aXRleHQgbmFtZT0iQ09MTEFCX0xPQ0FMX1BMQVlCQUNLQlROIiB2YWx1ZT0i7ZmV7J24Ii8+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RVUlaIiB2YWx1ZT0i7YC07KaI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HVpdGV4dCBuYW1lPSJDT1VSU0VfU1RBVFVTIiB2YWx1ZT0i66qo65OIIOyDge2DnCIvPg0KCQk8dWl0ZXh0IG5hbWU9IlBBU1NFRF9TVFJJTkciIHZhbHVlPSLtlanqsqkiLz4NCgkJPHVpdGV4dCBuYW1lPSJGQUlMRURfU1RSSU5HIiB2YWx1ZT0i67aI7ZWp6rKpIi8+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DQoJCTx1aXRleHQgbmFtZT0iUVVJWlBPRF9RVUlaX1BBU1NTQ09SRSIgdmFsdWU9Iu2GteqzvCDsoJDsiJg6Ii8+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E7ZWY7KeAIOyViuydgCDsp4jrrLjsnbQg7J6I7Iq164uI64ukLiYjeEE7JiN4QTvtgLTspojrpbwg7KKF66OM7ZWY66Ck66m0IFvsmIhd66W8IO2BtOumre2VmOqzoCwg7YC07KaI66W8IOqzhOyGje2VmOugpOuptCBb7JWE64uI7JikXeulvCDtgbTrpq3tlZjsi63si5zsmKQuIi8+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DQoJCTx1aXRleHQgbmFtZT0iRE9DV1JBUF9QUk9NUFQiIHZhbHVlPSLtgbTrpq3tlZjsl6wg64uk7Jq066Gc65OcIi8+DQoJPC9sYW5ndWFnZT4NCgk8bGFuZ3VhZ2UgaWQ9ImVz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2aXNvIGRlIGFyY2hpdm8gYWRqdW50byIvPg0KCQk8dWl0ZXh0IG5hbWU9IkFUVEFDSE1FTlRfUFJFVklFV19XQVJOSU5HTVNHIiB2YWx1ZT0iTm8gZXMgcG9zaWJsZSBhYnJpciBsb3MgYXJjaGl2b3MgYWRqdW50b3MgZW4gZWwgbW9kbyBkZSBwcmV2aXN1YWxpemFjacOzbi4gVXNlIFB1YmxpY2FyIHBhcmEgdmVyIGxvcyByZXN1bHRhZG9zLiIvPg0KCQk8dWl0ZXh0IG5hbWU9IkNPTExBQl9MT0NBTF9QTEFZQkFDS19NU0ciIHZhbHVlPSJFbCBjb250ZW5pZG8gc2UgZXN0w6EgcmVwcm9kdWNpZW5kbyBsb2NhbG1lbnRlLiBMYSBjb2xhYm9yYWNpw7NuIG5vIGZ1bmNpb25hIGVuIGVzdGUgbW9kby4iLz4NCgkJPHVpdGV4dCBuYW1lPSJDT0xMQUJfTE9DQUxfUExBWUJBQ0tfVElUTEUiIHZhbHVlPSJSZXByb2R1Y2Npw7NuIGxvY2FsIi8+DQoJCTx1aXRleHQgbmFtZT0iQ09MTEFCX0xPQ0FMX1BMQVlCQUNLQlROIiB2YWx1ZT0iT2siLz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RldGVuaWRhIi8+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DQoJCTx1aXRleHQgbmFtZT0iU0NSVUJCQVJTVEFUVVNfUkVWSUVXUVVJWiIgdmFsdWU9IlJldmlzYW5kbyBwcnVlYmEiLz4NCgkJPCEtLSBzdWJzdGl0dXRpb246ICVtID09IG1pbnV0ZXMgcmVtYWluaW5nIC0tPg0KCQk8IS0tIHN1YnN0aXR1dGlvbjogJXMgPT0gc2Vjb25kcyByZW1haW5pbmcgLS0+DQoJCTx1aXRleHQgbmFtZT0iRUxBUFNFRCIgdmFsdWU9IiVtIG1pbnV0b3MgJXMgc2VndW5kb3MgcmVzdGFudGVzIi8+DQoJCTx1aXRleHQgbmFtZT0iTk9URk9VTkQiIHZhbHVlPSJObyBzZSBoYSBlbmNvbnRyYWRvIG5hZGEiLz4NCgkJPHVpdGV4dCBuYW1lPSJBVFRBQ0hNRU5UUyIgdmFsdWU9IkFyY2hpdm9zIGFkanVudG9zIi8+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DQoJCTx1aXRleHQgbmFtZT0iQVRUQUNIU0laRV9IRUFESU5HIiB2YWx1ZT0iVGFtYcOxbyIvPg0KCQk8dWl0ZXh0IG5hbWU9IlNMSURFX05PVEVTIiB2YWx1ZT0iTm90YXMgZGUgZGlhcG9zaXRpdmEiLz4NCgkJPHVpdGV4dCBuYW1lPSJDT1VSU0VfU1RBVFVTIiB2YWx1ZT0iRXN0YWRvIGRlIG1vZHVsbyIvPg0KCQk8dWl0ZXh0IG5hbWU9IlBBU1NFRF9TVFJJTkciIHZhbHVlPSJBcHJvYmFkbyIvPg0KCQk8dWl0ZXh0IG5hbWU9IkZBSUxFRF9TVFJJTkciIHZhbHVlPSJTdXNwZW5zbyIvPg0KCQk8IS0tcXVpeiBwb2QgYW5kIG1lc3NhZ2UgYm94IHRleHRzLS0+DQoJCTx1aXRleHQgbmFtZT0iUVVJWlBPRF9RVUlaX0FUVEVNUFQiIHZhbHVlPSJJbnRlbnRvIGRlIHBydWViYToiLz4NCgkJPHVpdGV4dCBuYW1lPSJRVUlaUE9EX1FVSVpfQVRURU1QVF9WQUxVRSIgdmFsdWU9IiVuIGRlICV0Ii8+DQoJCTx1aXRleHQgbmFtZT0iUVVJWlBPRF9RVUlaX1NDT1JFIiB2YWx1ZT0iUHVudHVhY2nDs246Ii8+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DQoJCTx1aXRleHQgbmFtZT0iV0FSTklOR01TR19ZRVNTVFJJTkciIHZhbHVlPSJTw60iLz4NCgkJPHVpdGV4dCBuYW1lPSJXQVJOSU5HTVNHX05PU1RSSU5HIiB2YWx1ZT0iTm8iLz4NCgkJPHVpdGV4dCBuYW1lPSJXQVJOSU5HTVNHX1RJVExFU1RSSU5HIiB2YWx1ZT0iQXZpc28gZGUgbmF2ZWdhY2nDs24gZGUgcHJ1ZWJhIi8+DQoJCTx1aXRleHQgbmFtZT0iV0FSTklOR01TR19NU0dTVFJJTkciIHZhbHVlPSJIYXkgcHJlZ3VudGFzIHNpbiBpbnRlbnRvcyBlbiBlc3RhIHBydWViYS4mI3hBOyYjeEE7UGFyYSBzYWxpciBkZSBsYSBwcnVlYmEsIGhhZ2EgY2xpYyBlbiBTw60uIFBhcmEgY29udGludWFyLCBoYWdhIGNsaWMgZW4gTm8uIi8+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DQoJCTwhLS0gc3Vic3RpdHV0aW9uOiAlbiA9PSBzbGlkZSBudW1iZXIgLS0+DQoJCTx1aXRleHQgbmFtZT0iQk9PS01BUktTTElERSIgdmFsdWU9IkFkb2JlIFByZXNlbnRlcjogJXAgJXMiLz4NCgkJPHVpdGV4dCBuYW1lPSJTSE9XU0lERUJBUiIgdmFsdWU9Ik1vc3RyYXIgYmFycmEgbGF0ZXJhbCBhIGxvcyBwYXJ0aWNpcGFudGVzIi8+DQoJCTx1aXRleHQgbmFtZT0iTVVURSIgdmFsdWU9Ik11ZG8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DQoJPGxhbmd1YWdlIGlkPSJwd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mlzbyBkZSBhbmV4byIvPg0KCQk8dWl0ZXh0IG5hbWU9IkFUVEFDSE1FTlRfUFJFVklFV19XQVJOSU5HTVNHIiB2YWx1ZT0iT3MgYW5leG9zIG7Do28gc8OjbyBhYmVydG9zIG5vIG1vZG8gZGUgVmlzdWFsaXphw6fDo28uIFVzZSBvIGNvbWFuZG8gZGUgcHVibGljYcOnw6NvIHBhcmEgdmVyIG9zIHJlc3VsdGFkb3MuIi8+DQoJCTx1aXRleHQgbmFtZT0iQ09MTEFCX0xPQ0FMX1BMQVlCQUNLX01TRyIgdmFsdWU9Ik8gY29udGXDumRvIGVzdMOhIHNlbmRvIHJlcHJvZHV6aWRvIGxvY2FsbWVudGUuQSBjb2xhYm9yYcOnw6NvIG7Do28gZnVuY2lvbmEgbmVzdGUgbW9kby4iLz4NCgkJPHVpdGV4dCBuYW1lPSJDT0xMQUJfTE9DQUxfUExBWUJBQ0tfVElUTEUiIHZhbHVlPSJSZXByb2R1w6fDo28gbG9jYWwiLz4NCgkJPHVpdGV4dCBuYW1lPSJDT0xMQUJfTE9DQUxfUExBWUJBQ0tCVE4iIHZhbHVlPSJPayIv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GFyYWRvIi8+DQoJCTx1aXRleHQgbmFtZT0iU0NSVUJCQVJTVEFUVVNfUExBWUlORyIgdmFsdWU9IlJlcHJvZHV6aW5kbyIvPg0KCQk8dWl0ZXh0IG5hbWU9IlNDUlVCQkFSU1RBVFVTX05PQVVESU8iIHZhbHVlPSJTZW0gw6F1ZGlvIi8+DQoJCTx1aXRleHQgbmFtZT0iU0NSVUJCQVJTVEFUVVNfVklEUExBWUlORyIgdmFsdWU9IlbDrWRlbyBlbSByZXByb2R1w6fDo28iLz4NCgkJPHVpdGV4dCBuYW1lPSJTQ1JVQkJBUlNUQVRVU19MT0FESU5HIiB2YWx1ZT0iQ2FycmVnYW5kbyIvPg0KCQk8dWl0ZXh0IG5hbWU9IlNDUlVCQkFSU1RBVFVTX0JVRkZFUklORyIgdmFsdWU9IkFybWF6ZW5hbmRvIGVtIGJ1ZmZlciIvPg0KCQk8dWl0ZXh0IG5hbWU9IlNDUlVCQkFSU1RBVFVTX1FVRVNUSU9OIiB2YWx1ZT0iUmVzcG9uZGVyIHBlcmd1bnRhIi8+DQoJCTx1aXRleHQgbmFtZT0iU0NSVUJCQVJTVEFUVVNfUkVWSUVXUVVJWiIgdmFsdWU9IlJldmlzYW5kbyBxdWVzdGlvbsOhcmlvIi8+DQoJCTwhLS0gc3Vic3RpdHV0aW9uOiAlbSA9PSBtaW51dGVzIHJlbWFpbmluZyAtLT4NCgkJPCEtLSBzdWJzdGl0dXRpb246ICVzID09IHNlY29uZHMgcmVtYWluaW5nIC0tPg0KCQk8dWl0ZXh0IG5hbWU9IkVMQVBTRUQiIHZhbHVlPSIlbSBtaW51dG9zICVzIHNlZ3VuZG9zIHJlc3RhbnRlcyIvPg0KCQk8dWl0ZXh0IG5hbWU9Ik5PVEZPVU5EIiB2YWx1ZT0iTmFkYSBlbmNvbnRyYWRvIi8+DQoJCTx1aXRleHQgbmFtZT0iQVRUQUNITUVOVFMiIHZhbHVlPSJBbmV4b3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XRvIi8+DQoJCTx1aXRleHQgbmFtZT0iVEFCX1FVSVoiIHZhbHVlPSJRdWVzdC4iLz4NCgkJPHVpdGV4dCBuYW1lPSJUQUJfT1VUTElORSIgdmFsdWU9IkVzcXVlbWEiLz4NCgkJPHVpdGV4dCBuYW1lPSJUQUJfVEhVTUIiIHZhbHVlPSJNaW5pIi8+DQoJCTx1aXRleHQgbmFtZT0iVEFCX05PVEVTIiB2YWx1ZT0iTm90YXMiLz4NCgkJPHVpdGV4dCBuYW1lPSJUQUJfU0VBUkNIIiB2YWx1ZT0iQnVzY2EiLz4NCgkJPHVpdGV4dCBuYW1lPSJTTElERV9IRUFESU5HIiB2YWx1ZT0iVMOtdHVsbyBkbyBzbGlkZSIvPg0KCQk8dWl0ZXh0IG5hbWU9IkRVUkFUSU9OX0hFQURJTkciIHZhbHVlPSJEdXJhw6fDo28iLz4NCgkJPHVpdGV4dCBuYW1lPSJTRUFSQ0hfSEVBRElORyIgdmFsdWU9IlByb2N1cmFyIHRleHRvOiIvPg0KCQk8dWl0ZXh0IG5hbWU9IlRIVU1CX0hFQURJTkciIHZhbHVlPSJTbGlkZSIvPg0KCQk8dWl0ZXh0IG5hbWU9IlRIVU1CX0lORk8iIHZhbHVlPSJUw610dWxvL0R1cmHDp8OjbyBkbyBzbGlkZSIvPg0KCQk8dWl0ZXh0IG5hbWU9IkFUVEFDSE5BTUVfSEVBRElORyIgdmFsdWU9Ik5vbWUgZG8gYXJxdWl2byIvPg0KCQk8dWl0ZXh0IG5hbWU9IkFUVEFDSFNJWkVfSEVBRElORyIgdmFsdWU9IlRhbWFuaG8iLz4NCgkJPHVpdGV4dCBuYW1lPSJTTElERV9OT1RFUyIgdmFsdWU9IkFub3Rhw6fDtWVzIGRvIHNsaWRlIi8+DQoJCTx1aXRleHQgbmFtZT0iQ09VUlNFX1NUQVRVUyIgdmFsdWU9IlN0YXR1cyBkbyBtw7NkdWxvIi8+DQoJCTx1aXRleHQgbmFtZT0iUEFTU0VEX1NUUklORyIgdmFsdWU9IkFwcm92YWRvIi8+DQoJCTx1aXRleHQgbmFtZT0iRkFJTEVEX1NUUklORyIgdmFsdWU9IlJlcHJvdmFkbyIvPg0KCQk8IS0tcXVpeiBwb2QgYW5kIG1lc3NhZ2UgYm94IHRleHRzLS0+DQoJCTx1aXRleHQgbmFtZT0iUVVJWlBPRF9RVUlaX0FUVEVNUFQiIHZhbHVlPSJUZW50YXRpdmEgbm8gcXVlc3Rpb27DoXJpbzoiLz4NCgkJPHVpdGV4dCBuYW1lPSJRVUlaUE9EX1FVSVpfQVRURU1QVF9WQUxVRSIgdmFsdWU9IiVuIGRlICV0Ii8+DQoJCTx1aXRleHQgbmFtZT0iUVVJWlBPRF9RVUlaX1NDT1JFIiB2YWx1ZT0iUG9udHVhw6fDo286Ii8+DQoJCTx1aXRleHQgbmFtZT0iUVVJWlBPRF9RVUlaX1BBU1NTQ09SRSIgdmFsdWU9IlBvbnR1YcOnw6NvIGRlIGFwcm92YcOnw6NvOiIvPg0KCQk8dWl0ZXh0IG5hbWU9IlFVSVpQT0RfUVVJWl9NQVhTQ09SRSIgdmFsdWU9IlBvbnR1YcOnw6NvIG3DoXhpbWE6Ii8+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DQoJCTx1aXRleHQgbmFtZT0iUVVJWlBPRF9RVUlaQVRNUFRfSU5GIiB2YWx1ZT0iSW5maW5pdG8iLz4NCgkJPHVpdGV4dCBuYW1lPSJRVUlaUE9EX1FVRVNBVE1QVF9JTkYiIHZhbHVlPSJJbmZpbml0byIvPg0KCQk8dWl0ZXh0IG5hbWU9IldBUk5JTkdNU0dfWUVTU1RSSU5HIiB2YWx1ZT0iU2ltIi8+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DQoJPC9sYW5ndWFnZT4NCgk8bGFuZ3VhZ2UgaWQ9Iml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DQoJCTx1aXRleHQgbmFtZT0iVU5OQU1FRFNMSURFVElUTEUiIHZhbHVlPSJEaWFwb3NpdGl2YS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ludGVycm90dG8iLz4NCgkJPHVpdGV4dCBuYW1lPSJTQ1JVQkJBUlNUQVRVU19QTEFZSU5HIiB2YWx1ZT0iUmlwcm9kdXppb25lIi8+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DQoJCTx1aXRleHQgbmFtZT0iRUxBUFNFRCIgdmFsdWU9IiVtIE1pbnV0aSAlcyBTZWNvbmRpIHJpbWFuZW50aSIvPg0KCQk8dWl0ZXh0IG5hbWU9Ik5PVEZPVU5EIiB2YWx1ZT0iTmVzc3VuIGVsZW1lbnRvIHRyb3ZhdG8iLz4NCgkJPHVpdGV4dCBuYW1lPSJBVFRBQ0hNRU5UUyIgdmFsdWU9IkFsbGVnYXRp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DQoJCTx1aXRleHQgbmFtZT0iRFVSQVRJT05fSEVBRElORyIgdmFsdWU9IkR1cmF0YSIvPg0KCQk8dWl0ZXh0IG5hbWU9IlNFQVJDSF9IRUFESU5HIiB2YWx1ZT0iQ2VyY2EgdGVzdG86Ii8+DQoJCTx1aXRleHQgbmFtZT0iVEhVTUJfSEVBRElORyIgdmFsdWU9IkRpYXBvc2l0aXZhIi8+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DQoJCTx1aXRleHQgbmFtZT0iUVVJWlBPRF9RVUlaX1BBU1NTQ09SRSIgdmFsdWU9IlB1bnRlZ2dpbyBtaW5pbW86Ii8+DQoJCTx1aXRleHQgbmFtZT0iUVVJWlBPRF9RVUlaX01BWFNDT1JFIiB2YWx1ZT0iUHVudGVnZ2lvIG1hc3NpbW86Ii8+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DQoJCTx1aXRleHQgbmFtZT0iV0FSTklOR01TR19ZRVNTVFJJTkciIHZhbHVlPSJTw6wiLz4NCgkJPHVpdGV4dCBuYW1lPSJXQVJOSU5HTVNHX05PU1RSSU5HIiB2YWx1ZT0iTm8iLz4NCgkJPHVpdGV4dCBuYW1lPSJXQVJOSU5HTVNHX1RJVExFU1RSSU5HIiB2YWx1ZT0iQXZ2ZXJ0ZW56YSBuYXZpZ2F6aW9uZSBxdWl6Ii8+DQoJCTx1aXRleHQgbmFtZT0iV0FSTklOR01TR19NU0dTVFJJTkciIHZhbHVlPSJPY2NvcnJlIGFuY29yYSByaXNwb25kZXJlIGFkIGFsY3VuZSBkb21hbmRlIGRlbCBxdWl6LiYjeEE7JiN4QTtTZSBmYXRlIGNsaWMgc3UgU8OsLCB1c2NpcmV0ZSBkYWwgcXVpei4gRmF0ZSBjbGljIHN1IE5vIHBlciBjb250aW51YXJlIGlsIHF1aXouIi8+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3N0cmEgYmFycmEgbGF0ZXJhbGUgYWkgcGFydGVjaXBhbnRpIi8+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DQoJPGxhbmd1YWdlIGlkPSJub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RGlhICVuIi8+DQoJCTx1aXRleHQgbmFtZT0iQ09MTEFCX0xPQ0FMX1BMQVlCQUNLX01TRyIgdmFsdWU9IkNvbnRlbnQgaXMgYmVpbmcgcGxheWVkIGxvY2FsbHkuXG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kRpYSAlbiAvICV0IHwgIi8+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DQoJCTx1aXRleHQgbmFtZT0iU0NSVUJCQVJTVEFUVVNfUVVFU1RJT04iIHZhbHVlPSJWcmFhZyBtZXQgYW50d29vcmQiLz4NCgkJPHVpdGV4dCBuYW1lPSJTQ1JVQkJBUlNUQVRVU19SRVZJRVdRVUlaIiB2YWx1ZT0iUXVpeiBjb250cm9sZXJlbiIvPg0KCQk8IS0tIHN1YnN0aXR1dGlvbjogJW0gPT0gbWludXRlcyByZW1haW5pbmcgLS0+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DQoJCTwhLS0gc3Vic3RpdHV0aW9uOiAlcCA9PSBjdXJyZW50IHNwZWFrZXIncyB0aXRsZSAtLT4NCgkJPHVpdGV4dCBuYW1lPSJCSU9XSU5fVElUTEUiIHZhbHVlPSJCaW9ncmFmaWU6ICVwIi8+DQoJCTx1aXRleHQgbmFtZT0iQklPQlROX1RJVExFIiB2YWx1ZT0iQmlvZ3JhZmllIi8+DQoJCTx1aXRleHQgbmFtZT0iRElWSURFUkJUTl9USVRMRSIgdmFsdWU9InwiLz4NCgkJPHVpdGV4dCBuYW1lPSJDT05UQUNUQlROX1RJVExFIiB2YWx1ZT0iQ29udGFjdCIvPg0KCQk8dWl0ZXh0IG5hbWU9IlRBQl9RVUlaIiB2YWx1ZT0iUXVpeiIvPg0KCQk8dWl0ZXh0IG5hbWU9IlRBQl9PVVRMSU5FIiB2YWx1ZT0iT3ZlcnppY2h0Ii8+DQoJCTx1aXRleHQgbmFtZT0iVEFCX1RIVU1CIiB2YWx1ZT0iTWluaWF0dXVyIi8+DQoJCTx1aXRleHQgbmFtZT0iVEFCX05PVEVTIiB2YWx1ZT0iTm90aXRpZXMiLz4NCgkJPHVpdGV4dCBuYW1lPSJUQUJfU0VBUkNIIiB2YWx1ZT0iWm9la2VuIi8+DQoJCTx1aXRleHQgbmFtZT0iU0xJREVfSEVBRElORyIgdmFsdWU9IlRpdGVsIHZhbiBkaWEiLz4NCgkJPHVpdGV4dCBuYW1lPSJEVVJBVElPTl9IRUFESU5HIiB2YWx1ZT0iRHV1ciIvPg0KCQk8dWl0ZXh0IG5hbWU9IlNFQVJDSF9IRUFESU5HIiB2YWx1ZT0iWm9la2VuIG5hYXIgdGVrc3Q6Ii8+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DQoJCTx1aXRleHQgbmFtZT0iU0xJREVfTk9URVMiIHZhbHVlPSJEaWFub3RpdGllcy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UXVpenBvZ2luZzoiLz4NCgkJPHVpdGV4dCBuYW1lPSJRVUlaUE9EX1FVSVpfQVRURU1QVF9WQUxVRSIgdmFsdWU9IiVuIHZhbiAldCIvPg0KCQk8dWl0ZXh0IG5hbWU9IlFVSVpQT0RfUVVJWl9TQ09SRSIgdmFsdWU9IkJlaGFhbGRlIHNjb3JlOiIvPg0KCQk8dWl0ZXh0IG5hbWU9IlFVSVpQT0RfUVVJWl9QQVNTU0NPUkUiIHZhbHVlPSJWb2xkb2VuZGUgc2NvcmU6Ii8+DQoJCTx1aXRleHQgbmFtZT0iUVVJWlBPRF9RVUlaX01BWFNDT1JFIiB2YWx1ZT0iTWF4aW1hYWwgaGFhbGJhcmUgc2NvcmU6Ii8+DQoJCTx1aXRleHQgbmFtZT0iUVVJWlBPRF9RVUVTQVRNUFRfU1RSIiB2YWx1ZT0iUG9naW5nOiAlbiB2YW4gJXQiLz4NCgkJPHVpdGV4dCBuYW1lPSJRVUlaUE9EX1FVRVNUWVBFX1NUUiIgdmFsdWU9IlR5cGU6ICVzIi8+DQoJCTx1aXRleHQgbmFtZT0iUVVJWlBPRF9RVUVTVFlQRV9HUkQiIHZhbHVlPSJUZWx0IHZvb3Igc2NvcmUiLz4NCgkJPHVpdGV4dCBuYW1lPSJRVUlaUE9EX1FVRVNUWVBFX1NWWSIgdmFsdWU9IkVucXXDqnRlIi8+DQoJCTx1aXRleHQgbmFtZT0iUVVJWlBPRF9RVUlaQVRNUFRfSU5GIiB2YWx1ZT0iT25iZXBlcmt0Ii8+DQoJCTx1aXRleHQgbmFtZT0iUVVJWlBPRF9RVUVTQVRNUFRfSU5GIiB2YWx1ZT0iT25iZXBlcmt0Ii8+DQoJCTx1aXRleHQgbmFtZT0iV0FSTklOR01TR19ZRVNTVFJJTkciIHZhbHVlPSJKYSIvPg0KCQk8dWl0ZXh0IG5hbWU9IldBUk5JTkdNU0dfTk9TVFJJTkciIHZhbHVlPSJOZWUiLz4NCgkJPHVpdGV4dCBuYW1lPSJXQVJOSU5HTVNHX1RJVExFU1RSSU5HIiB2YWx1ZT0iV2FhcnNjaHV3aW5nIG1ldCBiZXRyZWtraW5nIHRvdCBxdWl6bmF2aWdhdGllIi8+DQoJCTx1aXRleHQgbmFtZT0iV0FSTklOR01TR19NU0dTVFJJTkciIHZhbHVlPSJVIGhlYnQgbmlldCBhbGxlIHZyYWdlbiBpbiBkZXplIHF1aXogYmVhbnR3b29yZC4mI3hBOyYjeEE7S2xpayBvcCBKYSBvbSBkZSBxdWl6IGFmIHRlIHNsdWl0ZW4uIEtsaWsgb3AgTmVlIG9tIGRlIHF1aXogdm9vcnQgdGUgemV0dGVuLiIvPg0KCQk8dWl0ZXh0IG5hbWU9IklORk9STUFUSU9OX0gyNjRfRkxBU0hQTEFZRVIiIHZhbHVlPSJEZXplIHZpZGVvIHdvcmR0IG5pZXQgb25kZXJzdGV1bmQgZG9vciBkZSB2ZXJzaWUgdmFuIEZsYXNoIFBsYXllciBkaWUgbW9tZW50ZWVsIG9wIHV3IGNvbXB1dGVyIGlzIGdlw69uc3RhbGxlZXJkLiBLbGlrIGluIGRlIHZpZGVvIG9tIGRlIG5pZXV3c3RlIEZsYXNoIFBsYXllciB0ZSBkb3dubG9hZGV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aaWpwYW5lZWwgYWFuIGRlZWxuZW1lcnMgd2VlcmdldmVuIi8+DQoJCTx1aXRleHQgbmFtZT0iTVVURSIgdmFsdWU9IkRlbXBlbiIvPg0KCQk8dWl0ZXh0IG5hbWU9IkRPQ1dSQVBfVElUTEUiIHZhbHVlPSJQcmVzZW50ZXItYmVzdGFuZHNiaWpsYWdlIi8+DQoJCTx1aXRleHQgbmFtZT0iRE9DV1JBUF9NU0ciIHZhbHVlPSJPcHNsYWFuIGluIERlemUgY29tcHV0ZXIiLz4NCgkJPHVpdGV4dCBuYW1lPSJET0NXUkFQX1BST01QVCIgdmFsdWU9IktsaWsgb20gdGUgZG93bmxvYWRlbiIvPg0KCTwvbGFuZ3VhZ2U+DQoJPGxhbmd1YWdlIGlkPSJjbiI+DQoJCTwhLS0gZm9ybWF0IGZvciB1aWZvbnQgdmFsdWUgaXMgImZvbnQsc2l6ZSxpc2JvbGQsaXNpdGFsaWMsaXNzaGFkb3dlZCIgLS0+DQoJCTx1aWZvbnQgbmFtZT0iRk9OVF9RVUlaWklORyIgdmFsdWU9IuWui+S9ky0xODAzMCwxMCxmYWxzZSxmYWxzZSxmYWxzZSIvPg0KCQk8dWlmb250IG5hbWU9IkZPTlRfU0NSVUJTVEFUVVMiIHZhbHVlPSLlrovkvZMtMTgwMzAsMTAsdHJ1ZSxmYWxzZSx0cnVlIi8+DQoJCTx1aWZvbnQgbmFtZT0iRk9OVF9TQ1JVQlRJTUUiIHZhbHVlPSLlrovkvZMtMTgwMzAsMTAsZmFsc2UsZmFsc2UsdHJ1ZSIvPg0KCQk8dWlmb250IG5hbWU9IkZPTlRfRUxBUFNFRFRJTUUiIHZhbHVlPSLlrovkvZMtMTgwMzAsMTAsdHJ1ZSxmYWxzZSx0cnVlIi8+DQoJCTx1aWZvbnQgbmFtZT0iRk9OVF9VVElMU01FTlUiIHZhbHVlPSLlrovkvZMtMTgwMzAsMTAsdHJ1ZSxmYWxzZSxmYWxzZSIvPg0KCQk8dWlmb250IG5hbWU9IkZPTlRfVEFCUyIgdmFsdWU9IuWui+S9ky0xODAzMCwxNCx0cnVlLGZhbHNlLHRydWUiLz4NCgkJPHVpZm9udCBuYW1lPSJGT05UX1BSRVNFTlRBVElPTk5BTUUiIHZhbHVlPSLlrovkvZMtMTgwMzAsMTQsZmFsc2UsZmFsc2UsdHJ1ZSIvPg0KCQk8dWlmb250IG5hbWU9IkZPTlRfUFJFU0VOVEVSTkFNRSIgdmFsdWU9IuWui+S9ky0xODAzMCwxNCx0cnVlLGZhbHNlLHRydWUiLz4NCgkJPHVpZm9udCBuYW1lPSJGT05UX1BSRVNFTlRFUlRJVExFIiB2YWx1ZT0i5a6L5L2TLTE4MDMwLDEzLGZhbHNlLGZhbHNlLHRydWUiLz4NCgkJPHVpZm9udCBuYW1lPSJGT05UX0JJT0JUTiIgdmFsdWU9IuWui+S9ky0xODAzMCwxMCxmYWxzZSxmYWxzZSx0cnVlIi8+DQoJCTx1aWZvbnQgbmFtZT0iRk9OVF9OT1RFUyIgdmFsdWU9IuWui+S9ky0xODAzMCwxMixmYWxzZSxmYWxzZSxmYWxzZSIvPg0KCQk8dWlmb250IG5hbWU9IkZPTlRfT1VUTElORSIgdmFsdWU9IuWui+S9ky0xODAzMCwxMixmYWxzZSxmYWxzZSx0cnVlIi8+DQoJCTx1aWZvbnQgbmFtZT0iRk9OVF9TRUFSQ0giIHZhbHVlPSLlrovkvZMtMTgwMzAsMTIsZmFsc2UsZmFsc2UsdHJ1ZSIvPg0KCQk8dWlmb250IG5hbWU9IkZPTlRfVEhVTUIiIHZhbHVlPSLlrovkvZMtMTgwMzAsMTAsZmFsc2UsZmFsc2UsdHJ1ZSIvPg0KCQk8dWlmb250IG5hbWU9IkZPTlRfQklPV0lOIiB2YWx1ZT0i5a6L5L2TLTE4MDMwLDEyLGZhbHNlLGZhbHNlLGZhbHNlIi8+DQoJCTx1aWZvbnQgbmFtZT0iRk9OVF9MSVNUSEVBRElORyIgdmFsdWU9IuWui+S9ky0xODAzMCwxMCxmYWxzZSxmYWxzZSxmYWxzZSIvPg0KCQk8dWlmb250IG5hbWU9IkZPTlRfV0lOVElUTEUiIHZhbHVlPSLlrovkvZMtMTgwMzAsMTAsZmFsc2UsZmFsc2UsdHJ1ZSIvPg0KCQk8dWlmb250IG5hbWU9IkZPTlRfQVRUQUNITUVOVFMiIHZhbHVlPSLlrovkvZMtMTgwMzAsMTIsZmFsc2UsZmFsc2UsdHJ1ZSIvPg0KCQk8IS0tcXVpeiBwb2QgYW5kIG1lc3NhZ2UgYm94IHRleHQgZm9udHMtLT4NCgkJPHVpZm9udCBuYW1lPSJGT05UX01TR0JPWF9XSU5USVRMRSIgdmFsdWU9IuWui+S9ky0xODAzMCwxMix0cnVlLGZhbHNlLHRydWUiLz4NCgkJPHVpZm9udCBuYW1lPSJGT05UX01TR0JPWF9NU0ciIHZhbHVlPSLlrovkvZMtMTgwMzAsMTIsZmFsc2UsZmFsc2UsdHJ1ZSIvPg0KCQk8dWlmb250IG5hbWU9IkZPTlRfTVNHQk9YX09QVElPTlMiIHZhbHVlPSLlrovkvZMtMTgwMzAsMTAsdHJ1ZSxmYWxzZSx0cnVlIi8+DQoJCTx1aWZvbnQgbmFtZT0iRk9OVF9RVUlaUE9EX1FVSVpfVElUTEUiIHZhbHVlPSLlrovkvZMtMTgwMzAsMTIsdHJ1ZSxmYWxzZSx0cnVlIi8+DQoJCTx1aWZvbnQgbmFtZT0iRk9OVF9RVUlaUE9EX1FVSVpfQVRURU1QVCIgdmFsdWU9IuWui+S9ky0xODAzMCwxMCxmYWxzZSxmYWxzZSx0cnVlIi8+DQoJCTx1aWZvbnQgbmFtZT0iRk9OVF9RVUlaUE9EX1FVSVpfQVRURU1QVF9WQUxVRSIgdmFsdWU9IuWui+S9ky0xODAzMCwxMCx0cnVlLGZhbHNlLHRydWUiLz4NCgkJPHVpZm9udCBuYW1lPSJGT05UX1FVSVpQT0RfUVVFU1RJT05fU0NPUkUiIHZhbHVlPSLlrovkvZMtMTgwMzAsMTAsZmFsc2UsZmFsc2UsdHJ1ZSIvPg0KCQk8dWlmb250IG5hbWU9IkZPTlRfUVVJWlBPRF9RVUVTVElPTl9TQ09SRV9WQUxVRSIgdmFsdWU9IuWui+S9ky0xODAzMCwxMCx0cnVlLGZhbHNlLHRydWUiLz4NCgkJPHVpZm9udCBuYW1lPSJGT05UX1FVSVpQT0RfUVVFU1RJT05fQVRURU1QVCIgdmFsdWU9IuWui+S9ky0xODAzMCwxMCxmYWxzZSxmYWxzZSx0cnVlIi8+DQoJCTx1aWZvbnQgbmFtZT0iRk9OVF9RVUlaUE9EX1FVRVNUSU9OX0FUVEVNUFRfVkFMVUUiIHZhbHVlPSLlrovkvZMtMTgwMzAsMTAsdHJ1ZSxmYWxzZSx0cnVlIi8+DQoJCTx1aWZvbnQgbmFtZT0iRk9OVF9RVUlaUE9EX1FVRVNUSU9OX1RBRyIgdmFsdWU9IuWui+S9ky0xODAzMCwxMix0cnVlLGZhbHNlLHRydWUiLz4NCgkJPHVpZm9udCBuYW1lPSJGT05UX1FVSVpQT0RfUVVJWl9RVUVTVElPTl9DT1VOVCIgdmFsdWU9IuWui+S9ky0xODAzMCwxMCxmYWxzZSxmYWxzZSx0cnVlIi8+DQoJCTx1aWZvbnQgbmFtZT0iRk9OVF9RVUlaUE9EX1FVSVpfUVVFU1RJT05fQ09VTlRfVkFMVUUiIHZhbHVlPSLlrovkvZMtMTgwMzAsMTAsdHJ1ZSxmYWxzZSx0cnVlIi8+DQoJCTx1aWZvbnQgbmFtZT0iRk9OVF9RVUlaUE9EX1FVSVpfUVVFU1RJT05fQVRURU1QVEVEIiB2YWx1ZT0i5a6L5L2TLTE4MDMwLDEwLGZhbHNlLGZhbHNlLHRydWUiLz4NCgkJPHVpZm9udCBuYW1lPSJGT05UX1FVSVpQT0RfUVVJWl9RVUVTVElPTl9BVFRFTVBURURfVkFMVUUiIHZhbHVlPSLlrovkvZMtMTgwMzAsMTAsdHJ1ZSxmYWxzZSx0cnVlIi8+DQoJCTx1aWZvbnQgbmFtZT0iRk9OVF9RVUlaUE9EX1FVSVpfU0NPUkVfVEFHIiB2YWx1ZT0i5a6L5L2TLTE4MDMwLDEyLHRydWUsZmFsc2UsdHJ1ZSIvPg0KCQk8dWlmb250IG5hbWU9IkZPTlRfUVVJWlBPRF9RVUlaX1NDT1JFIiB2YWx1ZT0i5a6L5L2TLTE4MDMwLDEwLGZhbHNlLGZhbHNlLHRydWUiLz4NCgkJPHVpZm9udCBuYW1lPSJGT05UX1FVSVpQT0RfUVVJWl9TQ09SRV9WQUxVRSIgdmFsdWU9IuWui+S9ky0xODAzMCwxMCx0cnVlLGZhbHNlLHRydWUiLz4NCgkJPHVpZm9udCBuYW1lPSJGT05UX1FVSVpQT0RfUVVJWl9NQVhTQ09SRSIgdmFsdWU9IuWui+S9ky0xODAzMCwxMCxmYWxzZSxmYWxzZSx0cnVlIi8+DQoJCTx1aWZvbnQgbmFtZT0iRk9OVF9RVUlaUE9EX1FVSVpfTUFYU0NPUkVfVkFMVUUiIHZhbHVlPSLlrovkvZMtMTgwMzAsMTAsdHJ1ZSxmYWxzZSx0cnVlIi8+DQoJCTx1aWZvbnQgbmFtZT0iRk9OVF9RVUlaUE9EX1FVSVpfUEFTU1NDT1JFIiB2YWx1ZT0i5a6L5L2TLTE4MDMwLDEwLGZhbHNlLGZhbHNlLHRydWUiLz4NCgkJPHVpZm9udCBuYW1lPSJGT05UX1FVSVpQT0RfUVVJWl9QQVNTU0NPUkVfVkFMVUUiIHZhbHVlPSLlrovkvZMtMTgwMzAsMTAsdHJ1ZSxmYWxzZSx0cnVlIi8+DQoJCTwhLS0gdWl0ZXh0IC0tPg0KCQk8IS0tIHN1YnN0aXR1dGlvbjogJW4gPT0gc2xpZGUgbnVtYmVyIC0tPg0KCQk8dWl0ZXh0IG5hbWU9IkFUVEFDSE1FTlRfUFJFVklFV19XQVJOSU5HTVNHX1RJVExFU1RSSU5HIiB2YWx1ZT0iQXR0YWNobWVudCBXYXJuaW5nIi8+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5cbiBDb2xsYWJvcmF0aW9uIGRvZXMgbm90IHdvcmsgaW4gdGhpcyBtb2RlIi8+DQoJCTx1aXRleHQgbmFtZT0iQ09MTEFCX0xPQ0FMX1BMQVlCQUNLX1RJVExFIiB2YWx1ZT0iTG9jYWwgUGxheWJhY2siLz4NCgkJPHVpdGV4dCBuYW1lPSJDT0xMQUJfTE9DQUxfUExBWUJBQ0tCVE4iIHZhbHVlPSJPayIvPg0KCQk8dWl0ZXh0IG5hbWU9IlVOTkFNRURTTElERVRJVExFIiB2YWx1ZT0i5bm754Gv54mHICVuIi8+DQoJCTwhLS0gc3Vic3RpdHV0aW9uOiAlbiA9PSBzbGlkZSBudW1iZXIgLS0+DQoJCTwhLS0gc3Vic3RpdHV0aW9uOiAldCA9PSB0b3RhbCBzbGlkZSBjb3VudCAtLT4NCgkJPHVpdGV4dCBuYW1lPSJTQ1JVQkJBUlNUQVRVU19TTElERUlORk8iIHZhbHVlPSLlubvnga/niYcgJW4gLyAldCB8ICIvPg0KCQk8dWl0ZXh0IG5hbWU9IlNDUlVCQkFSU1RBVFVTX1NUT1BQRUQiIHZhbHVlPSLlt7LlgZzmraIiLz4NCgkJPHVpdGV4dCBuYW1lPSJTQ1JVQkJBUlNUQVRVU19QTEFZSU5HIiB2YWx1ZT0i5q2j5Zyo5pKt5pS+Ii8+DQoJCTx1aXRleHQgbmFtZT0iU0NSVUJCQVJTVEFUVVNfTk9BVURJTyIgdmFsdWU9IuaXoOmfs+mikSIvPg0KCQk8dWl0ZXh0IG5hbWU9IlNDUlVCQkFSU1RBVFVTX1ZJRFBMQVlJTkciIHZhbHVlPSLop4bpopHmkq3mlL4iLz4NCgkJPHVpdGV4dCBuYW1lPSJTQ1JVQkJBUlNUQVRVU19MT0FESU5HIiB2YWx1ZT0i5q2j5Zyo6L295YWlIi8+DQoJCTx1aXRleHQgbmFtZT0iU0NSVUJCQVJTVEFUVVNfQlVGRkVSSU5HIiB2YWx1ZT0i5q2j5Zyo6L+b6KGM57yT5Yay5aSE55CGIi8+DQoJCTx1aXRleHQgbmFtZT0iU0NSVUJCQVJTVEFUVVNfUVVFU1RJT04iIHZhbHVlPSLlm57nrZTpl67popgiLz4NCgkJPHVpdGV4dCBuYW1lPSJTQ1JVQkJBUlNUQVRVU19SRVZJRVdRVUlaIiB2YWx1ZT0i5q2j5Zyo5a6h6ZiF5rWL6aqMIi8+DQoJCTwhLS0gc3Vic3RpdHV0aW9uOiAlbSA9PSBtaW51dGVzIHJlbWFpbmluZyAtLT4NCgkJPCEtLSBzdWJzdGl0dXRpb246ICVzID09IHNlY29uZHMgcmVtYWluaW5nIC0tPg0KCQk8dWl0ZXh0IG5hbWU9IkVMQVBTRUQiIHZhbHVlPSLliankvZkgJW0g5YiG6ZKfICVzIOenkiIvPg0KCQk8dWl0ZXh0IG5hbWU9Ik5PVEZPVU5EIiB2YWx1ZT0i5pyq5om+5Yiw5Lu75L2V5YaF5a65Ii8+DQoJCTx1aXRleHQgbmFtZT0iQVRUQUNITUVOVFMiIHZhbHVlPSLpmYTku7YiLz4NCgkJPCEtLSBzdWJzdGl0dXRpb246ICVwID09IGN1cnJlbnQgc3BlYWtlcidzIHRpdGxlIC0tPg0KCQk8dWl0ZXh0IG5hbWU9IkJJT1dJTl9USVRMRSIgdmFsdWU9IuS4quS6uueugOS7izogJXAiLz4NCgkJPHVpdGV4dCBuYW1lPSJCSU9CVE5fVElUTEUiIHZhbHVlPSLkuKrkurrnroDku4siLz4NCgkJPHVpdGV4dCBuYW1lPSJESVZJREVSQlROX1RJVExFIiB2YWx1ZT0ifCIvPg0KCQk8dWl0ZXh0IG5hbWU9IkNPTlRBQ1RCVE5fVElUTEUiIHZhbHVlPSLogZTns7vmlrnlvI8iLz4NCgkJPHVpdGV4dCBuYW1lPSJUQUJfUVVJWiIgdmFsdWU9Iua1i+mqjCIvPg0KCQk8dWl0ZXh0IG5hbWU9IlRBQl9PVVRMSU5FIiB2YWx1ZT0i5aSn57qyIi8+DQoJCTx1aXRleHQgbmFtZT0iVEFCX1RIVU1CIiB2YWx1ZT0i57yp55Wl5Zu+Ii8+DQoJCTx1aXRleHQgbmFtZT0iVEFCX05PVEVTIiB2YWx1ZT0i5aSH5rOoIi8+DQoJCTx1aXRleHQgbmFtZT0iVEFCX1NFQVJDSCIgdmFsdWU9IuaQnOe0oiIvPg0KCQk8dWl0ZXh0IG5hbWU9IlNMSURFX0hFQURJTkciIHZhbHVlPSLlubvnga/niYfmoIfpopgiLz4NCgkJPHVpdGV4dCBuYW1lPSJEVVJBVElPTl9IRUFESU5HIiB2YWx1ZT0i5oyB57ut5pe26Ze0Ii8+DQoJCTx1aXRleHQgbmFtZT0iU0VBUkNIX0hFQURJTkciIHZhbHVlPSLmkJzntKLmlofmnKw6Ii8+DQoJCTx1aXRleHQgbmFtZT0iVEhVTUJfSEVBRElORyIgdmFsdWU9IuW5u+eBr+eJhyIvPg0KCQk8dWl0ZXh0IG5hbWU9IlRIVU1CX0lORk8iIHZhbHVlPSLlubvnga/niYfmoIfpopgv5oyB57ut5pe26Ze0Ii8+DQoJCTx1aXRleHQgbmFtZT0iQVRUQUNITkFNRV9IRUFESU5HIiB2YWx1ZT0i5paH5Lu25ZCNIi8+DQoJCTx1aXRleHQgbmFtZT0iQVRUQUNIU0laRV9IRUFESU5HIiB2YWx1ZT0i5aSn5bCPIi8+DQoJCTx1aXRleHQgbmFtZT0iU0xJREVfTk9URVMiIHZhbHVlPSLlubvnga/niYflpIfms6g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ua1i+mqjOWwneivleasoeaVsDoiLz4NCgkJPHVpdGV4dCBuYW1lPSJRVUlaUE9EX1FVSVpfQVRURU1QVF9WQUxVRSIgdmFsdWU9IuesrCAlbiDmrKHvvIzlhbEgJXQg5qyhIi8+DQoJCTx1aXRleHQgbmFtZT0iUVVJWlBPRF9RVUlaX1NDT1JFIiB2YWx1ZT0i5b6X5YiGOiIvPg0KCQk8dWl0ZXh0IG5hbWU9IlFVSVpQT0RfUVVJWl9QQVNTU0NPUkUiIHZhbHVlPSLlj4rmoLzliIbmlbA6Ii8+DQoJCTx1aXRleHQgbmFtZT0iUVVJWlBPRF9RVUlaX01BWFNDT1JFIiB2YWx1ZT0i5pyA6auY5YiG5pWwOiIvPg0KCQk8dWl0ZXh0IG5hbWU9IlFVSVpQT0RfUVVFU0FUTVBUX1NUUiIgdmFsdWU9IuWwneivleasoeaVsDog56ysICVuIOasoe+8jOWFsSAldCDmrKEiLz4NCgkJPHVpdGV4dCBuYW1lPSJRVUlaUE9EX1FVRVNUWVBFX1NUUiIgdmFsdWU9Iuexu+WeizogJXMiLz4NCgkJPHVpdGV4dCBuYW1lPSJRVUlaUE9EX1FVRVNUWVBFX0dSRCIgdmFsdWU9IuivhOe6pyIvPg0KCQk8dWl0ZXh0IG5hbWU9IlFVSVpQT0RfUVVFU1RZUEVfU1ZZIiB2YWx1ZT0i6LCD5p+lIi8+DQoJCTx1aXRleHQgbmFtZT0iUVVJWlBPRF9RVUlaQVRNUFRfSU5GIiB2YWx1ZT0i5peg6ZmQIi8+DQoJCTx1aXRleHQgbmFtZT0iUVVJWlBPRF9RVUVTQVRNUFRfSU5GIiB2YWx1ZT0i5peg6ZmQIi8+DQoJCTx1aXRleHQgbmFtZT0iV0FSTklOR01TR19ZRVNTVFJJTkciIHZhbHVlPSLmmK8iLz4NCgkJPHVpdGV4dCBuYW1lPSJXQVJOSU5HTVNHX05PU1RSSU5HIiB2YWx1ZT0i5ZCmIi8+DQoJCTx1aXRleHQgbmFtZT0iV0FSTklOR01TR19USVRMRVNUUklORyIgdmFsdWU9Iua1i+mqjOWvvOiIquitpuWRiiIvPg0KCQk8dWl0ZXh0IG5hbWU9IldBUk5JTkdNU0dfTVNHU1RSSU5HIiB2YWx1ZT0i5q2k5rWL6aqM5Lit5pyJ5pyq5bCd6K+V5L2c562U55qE6Zeu6aKY44CCJiN4QTsmI3hBO+WNleWHu+KAnOaYr+KAnemAgOWHuuatpOa1i+mqjOOAguWNleWHu+KAnOWQpuKAnee7p+e7rea1i+mqjOOAgiIvPg0KCQk8dWl0ZXh0IG5hbWU9IklORk9STUFUSU9OX0gyNjRfRkxBU0hQTEFZRVIiIHZhbHVlPSLlvZPliY3lronoo4XlnKjmgqjnmoTorqHnrpfmnLrkuIrnmoQgRmxhc2ggUGxheWVyIOeJiOacrOS4jeaUr+aMgeivpeinhumikeOAguWNleWHu+inhumikeWMuuWfn+S4i+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C5Yqg6ICF5pi+56S65o+Q6KaB5qCPIi8+DQoJCTx1aXRleHQgbmFtZT0iTVVURSIgdmFsdWU9IumdmemfsyIvPg0KCQk8dWl0ZXh0IG5hbWU9IkRPQ1dSQVBfVElUTEUiIHZhbHVlPSJQcmVzZW50ZXIg5paH5Lu26ZmE5Lu2Ii8+DQoJCTx1aXRleHQgbmFtZT0iRE9DV1JBUF9NU0ciIHZhbHVlPSLkv53lrZjliLDmiJHnmoTorqHnrpfmnLoiLz4NCgkJPHVpdGV4dCBuYW1lPSJET0NXUkFQX1BST01QVCIgdmFsdWU9IuWNleWHu+S7peS4i+i9vSIvPg0KCTwvbGFuZ3VhZ2U+DQoJPGxhbmd1YWdlIGlkPSJ0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x1aXRleHQgbmFtZT0iVU5OQU1FRFNMSURFVElUTEUiIHZhbHVlPSJTbGF5dCAlbiIvPg0KCQk8IS0tIHN1YnN0aXR1dGlvbjogJW4gPT0gc2xpZGUgbnVtYmVyIC0tPg0KCQk8IS0tIHN1YnN0aXR1dGlvbjogJXQgPT0gdG90YWwgc2xpZGUgY291bnQgLS0+DQoJCTx1aXRleHQgbmFtZT0iU0NSVUJCQVJTVEFUVVNfU0xJREVJTkZPIiB2YWx1ZT0iU2xheXQgJW4gLyAldCB8ICIvPg0KCQk8dWl0ZXh0IG5hbWU9IlNDUlVCQkFSU1RBVFVTX1NUT1BQRUQiIHZhbHVlPSJEdXJkdXJ1bGR1Ii8+DQoJCTx1aXRleHQgbmFtZT0iU0NSVUJCQVJTVEFUVVNfUExBWUlORyIgdmFsdWU9Ik95bmF0xLFsxLF5b3IiLz4NCgkJPHVpdGV4dCBuYW1lPSJTQ1JVQkJBUlNUQVRVU19OT0FVRElPIiB2YWx1ZT0iU2VzIFlvayIvPg0KCQk8dWl0ZXh0IG5hbWU9IlNDUlVCQkFSU1RBVFVTX1ZJRFBMQVlJTkciIHZhbHVlPSJWaWRlbyBPeW5hdMSxbMSxeW9yIi8+DQoJCTx1aXRleHQgbmFtZT0iU0NSVUJCQVJTVEFUVVNfTE9BRElORyIgdmFsdWU9IlnDvGtsZW5peW9yIi8+DQoJCTx1aXRleHQgbmFtZT0iU0NSVUJCQVJTVEFUVVNfQlVGRkVSSU5HIiB2YWx1ZT0iQXJhYmVsbGXEn2UgQWzEsW7EsXlvciIvPg0KCQk8dWl0ZXh0IG5hbWU9IlNDUlVCQkFSU1RBVFVTX1FVRVNUSU9OIiB2YWx1ZT0iU29ydXl1IFlhbsSxdGxhIi8+DQoJCTx1aXRleHQgbmFtZT0iU0NSVUJCQVJTVEFUVVNfUkVWSUVXUVVJWiIgdmFsdWU9IlPEsW5hdiDEsG5jZWxlbml5b3IiLz4NCgkJPCEtLSBzdWJzdGl0dXRpb246ICVtID09IG1pbnV0ZXMgcmVtYWluaW5nIC0tPg0KCQk8IS0tIHN1YnN0aXR1dGlvbjogJXMgPT0gc2Vjb25kcyByZW1haW5pbmcgLS0+DQoJCTx1aXRleHQgbmFtZT0iRUxBUFNFRCIgdmFsdWU9IiVtIERha2lrYSAlcyBTYW5peWUgS2FsZMSxIi8+DQoJCTx1aXRleHQgbmFtZT0iTk9URk9VTkQiIHZhbHVlPSJIZXJoYW5naSBCaXIgxZ5leSBCdWx1bm1hZMSxIi8+DQoJCTx1aXRleHQgbmFtZT0iQVRUQUNITUVOVFMiIHZhbHVlPSJFa2xlci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sSwcnRpYmF0Ii8+DQoJCTx1aXRleHQgbmFtZT0iVEFCX1FVSVoiIHZhbHVlPSJTxLFuYXYiLz4NCgkJPHVpdGV4dCBuYW1lPSJUQUJfT1VUTElORSIgdmFsdWU9IkFuYSBIYXQiLz4NCgkJPHVpdGV4dCBuYW1lPSJUQUJfVEhVTUIiIHZhbHVlPSJSZXNpbSIvPg0KCQk8dWl0ZXh0IG5hbWU9IlRBQl9OT1RFUyIgdmFsdWU9Ik5vdGxhciIvPg0KCQk8dWl0ZXh0IG5hbWU9IlRBQl9TRUFSQ0giIHZhbHVlPSJBcmEiLz4NCgkJPHVpdGV4dCBuYW1lPSJTTElERV9IRUFESU5HIiB2YWx1ZT0iU2xheXQgQmHFn2zEscSfxLEiLz4NCgkJPHVpdGV4dCBuYW1lPSJEVVJBVElPTl9IRUFESU5HIiB2YWx1ZT0iU8O8cmUiLz4NCgkJPHVpdGV4dCBuYW1lPSJTRUFSQ0hfSEVBRElORyIgdmFsdWU9Ik1ldG5pIGFyYToiLz4NCgkJPHVpdGV4dCBuYW1lPSJUSFVNQl9IRUFESU5HIiB2YWx1ZT0iU2xheXQiLz4NCgkJPHVpdGV4dCBuYW1lPSJUSFVNQl9JTkZPIiB2YWx1ZT0iU2xheXQgQmHFn2zEscSfxLEvU8O8cmVzaSIvPg0KCQk8dWl0ZXh0IG5hbWU9IkFUVEFDSE5BTUVfSEVBRElORyIgdmFsdWU9IkRvc3lhIEFkxLEiLz4NCgkJPHVpdGV4dCBuYW1lPSJBVFRBQ0hTSVpFX0hFQURJTkciIHZhbHVlPSJCb3l1dCIvPg0KCQk8dWl0ZXh0IG5hbWU9IlNMSURFX05PVEVTIiB2YWx1ZT0iU2xheXQgTm90bGFyxLE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lPEsW5hdiBEZW5lbWVzaToiLz4NCgkJPHVpdGV4dCBuYW1lPSJRVUlaUE9EX1FVSVpfQVRURU1QVF9WQUxVRSIgdmFsdWU9IiVuLyV0Ii8+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DQoJCTx1aXRleHQgbmFtZT0iUVVJWlBPRF9RVUVTVFlQRV9HUkQiIHZhbHVlPSJCYXNhbWFrbMSxIi8+DQoJCTx1aXRleHQgbmFtZT0iUVVJWlBPRF9RVUVTVFlQRV9TVlkiIHZhbHVlPSJBbmtldCIvPg0KCQk8dWl0ZXh0IG5hbWU9IlFVSVpQT0RfUVVJWkFUTVBUX0lORiIgdmFsdWU9IlPEsW7EsXJzxLF6Ii8+DQoJCTx1aXRleHQgbmFtZT0iUVVJWlBPRF9RVUVTQVRNUFRfSU5GIiB2YWx1ZT0iU8SxbsSxcnPEsXoiLz4NCgkJPHVpdGV4dCBuYW1lPSJXQVJOSU5HTVNHX1lFU1NUUklORyIgdmFsdWU9IkV2ZXQiLz4NCgkJPHVpdGV4dCBuYW1lPSJXQVJOSU5HTVNHX05PU1RSSU5HIiB2YWx1ZT0iSGF5xLFyIi8+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DQoJCTx1aXRleHQgbmFtZT0iRE9DV1JBUF9QUk9NUFQiIHZhbHVlPSLEsG5kaXJtZWsgacOnaW4gVMSxa2xhdMSxbiIvPg0KCTwvbGFuZ3VhZ2U+DQoJPGxhbmd1YWdlIGlkPSJyd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0KHQu9Cw0LnQtC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whLS0gc3Vic3RpdHV0aW9uOiAlbiA9PSBzbGlkZSBudW1iZXIgLS0+DQoJCTwhLS0gc3Vic3RpdHV0aW9uOiAldCA9PSB0b3RhbCBzbGlkZSBjb3VudCAtLT4NCgkJPHVpdGV4dCBuYW1lPSJTQ1JVQkJBUlNUQVRVU19TTElERUlORk8iIHZhbHVlPSLQodC70LDQudC0ICVuIC8gJXQgfCAiLz4NCgkJPHVpdGV4dCBuYW1lPSJTQ1JVQkJBUlNUQVRVU19TVE9QUEVEIiB2YWx1ZT0i0J7RgdGC0LDQvdC+0LLQu9C10L3QviIvPg0KCQk8dWl0ZXh0IG5hbWU9IlNDUlVCQkFSU1RBVFVTX1BMQVlJTkciIHZhbHVlPSLQktC+0YHQv9GA0L7QuNC30LLQtdC00LXQvdC40LUiLz4NCgkJPHVpdGV4dCBuYW1lPSJTQ1JVQkJBUlNUQVRVU19OT0FVRElPIiB2YWx1ZT0i0J3QtdGCINCw0YPQtNC40L4iLz4NCgkJPHVpdGV4dCBuYW1lPSJTQ1JVQkJBUlNUQVRVU19WSURQTEFZSU5HIiB2YWx1ZT0i0JLQvtGB0L/RgNC+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0L/RgNC+0YEiLz4NCgkJPHVpdGV4dCBuYW1lPSJTQ1JVQkJBUlNUQVRVU19SRVZJRVdRVUlaIiB2YWx1ZT0i0J7QsdC30L7RgCDQvtC/0YDQvtGB0LAiLz4NCgkJPCEtLSBzdWJzdGl0dXRpb246ICVtID09IG1pbnV0ZXMgcmVtYWluaW5nIC0tPg0KCQk8IS0tIHN1YnN0aXR1dGlvbjogJXMgPT0gc2Vjb25kcyByZW1haW5pbmcgLS0+DQoJCTx1aXRleHQgbmFtZT0iRUxBUFNFRCIgdmFsdWU9ItCe0YHRgtCw0LvQvtGB0YwgJW0g0LzQuNC9LiAlcyDRgSIvPg0KCQk8dWl0ZXh0IG5hbWU9Ik5PVEZPVU5EIiB2YWx1ZT0i0J3QuNGH0LXQs9C+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0L3RgtCw0LrRgiIvPg0KCQk8dWl0ZXh0IG5hbWU9IlRBQl9RVUlaIiB2YWx1ZT0i0J7Qv9GA0L7RgSIvPg0KCQk8dWl0ZXh0IG5hbWU9IlRBQl9PVVRMSU5FIiB2YWx1ZT0i0KHRhdC10LzQsCIvPg0KCQk8dWl0ZXh0IG5hbWU9IlRBQl9USFVNQiIgdmFsdWU9ItCR0LXQs9GD0L3QvtC6Ii8+DQoJCTx1aXRleHQgbmFtZT0iVEFCX05PVEVTIiB2YWx1ZT0i0JfQsNC80LXRgtC60LgiLz4NCgkJPHVpdGV4dCBuYW1lPSJUQUJfU0VBUkNIIiB2YWx1ZT0i0J/QvtC40YHQuiIvPg0KCQk8dWl0ZXh0IG5hbWU9IlNMSURFX0hFQURJTkciIHZhbHVlPSLQl9Cw0LPQvtC70L7QstC+0Log0YHQu9Cw0LnQtNCwIi8+DQoJCTx1aXRleHQgbmFtZT0iRFVSQVRJT05fSEVBRElORyIgdmFsdWU9ItCU0LvQuNGCLdGB0YLRjCIvPg0KCQk8dWl0ZXh0IG5hbWU9IlNFQVJDSF9IRUFESU5HIiB2YWx1ZT0i0J/QvtC40YHQuiDRgtC10LrRgdGC0LA6Ii8+DQoJCTx1aXRleHQgbmFtZT0iVEhVTUJfSEVBRElORyIgdmFsdWU9ItCh0LvQsNC50LQiLz4NCgkJPHVpdGV4dCBuYW1lPSJUSFVNQl9JTkZPIiB2YWx1ZT0i0J3QsNC30LLQsNC90LjQtS/QtNC70LjRgi3QvdC+0YHRgtGMIi8+DQoJCTx1aXRleHQgbmFtZT0iQVRUQUNITkFNRV9IRUFESU5HIiB2YWx1ZT0i0JjQvNGPINGE0LDQudC70LAiLz4NCgkJPHVpdGV4dCBuYW1lPSJBVFRBQ0hTSVpFX0hFQURJTkciIHZhbHVlPSLQoNCw0LfQvNC10YAiLz4NCgkJPHVpdGV4dCBuYW1lPSJTTElERV9OT1RFUyIgdmFsdWU9ItCX0LDQvNC10YLQutC4INC6INGB0LvQsNC50LTRgy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0J/QvtC/0YvRgtC60LAg0L/RgNC+0LnRgtC4INC+0L/RgNC+0YE6Ii8+DQoJCTx1aXRleHQgbmFtZT0iUVVJWlBPRF9RVUlaX0FUVEVNUFRfVkFMVUUiIHZhbHVlPSIlbiDQuNC3ICV0Ii8+DQoJCTx1aXRleHQgbmFtZT0iUVVJWlBPRF9RVUlaX1NDT1JFIiB2YWx1ZT0i0J3QsNCx0YDQsNC90L4g0LHQsNC70LvQvtCyOiIvPg0KCQk8dWl0ZXh0IG5hbWU9IlFVSVpQT0RfUVVJWl9QQVNTU0NPUkUiIHZhbHVlPSLQn9GA0L7RhdC+0LTQvdC+0Lkg0YDQtdC30YPQu9GM0YLQsNGCOiIvPg0KCQk8dWl0ZXh0IG5hbWU9IlFVSVpQT0RfUVVJWl9NQVhTQ09SRSIgdmFsdWU9ItCc0LDQutGB0LjQvNCw0LvRjNC90YvQuSDRgNC10LfRg9C70YzRgtCw0YI6Ii8+DQoJCTx1aXRleHQgbmFtZT0iUVVJWlBPRF9RVUVTQVRNUFRfU1RSIiB2YWx1ZT0i0J/QvtC/0YvRgtC60LA6ICVuINC40LcgJXQiLz4NCgkJPHVpdGV4dCBuYW1lPSJRVUlaUE9EX1FVRVNUWVBFX1NUUiIgdmFsdWU9ItCi0LjQvzogJXMiLz4NCgkJPHVpdGV4dCBuYW1lPSJRVUlaUE9EX1FVRVNUWVBFX0dSRCIgdmFsdWU9ItChINC+0YbQtdC90LrQvtC5Ii8+DQoJCTx1aXRleHQgbmFtZT0iUVVJWlBPRF9RVUVTVFlQRV9TVlkiIHZhbHVlPSLQntCx0LfQvtGAIi8+DQoJCTx1aXRleHQgbmFtZT0iUVVJWlBPRF9RVUlaQVRNUFRfSU5GIiB2YWx1ZT0i0JHQvtC70YzRiNC+0LUg0YfQuNGB0LvQviIvPg0KCQk8dWl0ZXh0IG5hbWU9IlFVSVpQT0RfUVVFU0FUTVBUX0lORiIgdmFsdWU9ItCR0L7Qu9GM0YjQvtC1INGH0LjRgdC70L4iLz4NCgkJPHVpdGV4dCBuYW1lPSJXQVJOSU5HTVNHX1lFU1NUUklORyIgdmFsdWU9ItCU0LAiLz4NCgkJPHVpdGV4dCBuYW1lPSJXQVJOSU5HTVNHX05PU1RSSU5HIiB2YWx1ZT0i0J3QtdGCIi8+DQoJCTx1aXRleHQgbmFtZT0iV0FSTklOR01TR19USVRMRVNUUklORyIgdmFsdWU9ItCf0YDQtdC00YPQv9GA0LXQttC00LXQvdC40LUg0L4g0L3QsNCy0LjQs9Cw0YbQuNC4INCyINC+0L/RgNC+0YHQtSIvPg0KCQk8dWl0ZXh0IG5hbWU9IldBUk5JTkdNU0dfTVNHU1RSSU5HIiB2YWx1ZT0i0JIg0L7Qv9GA0L7RgdC1INC+0YHRgtCw0LvQuNGB0Ywg0L3QtdC+0YLQstC10YfQtdC90L3Ri9C1INCy0L7Qv9GA0L7RgdGLLtCd0LDQttCw0YLQuNC1INC60L3QvtC/0LrQuCAmcXVvdDvQlNCwJnF1b3Q7INC/0YDQuNCy0LXQtNC10YIg0Log0LfQsNC60YDRi9GC0LjRjiDQvtC/0YDQvtGB0LAuINCd0LDQttCw0YLQuNC1INC60L3QvtC/0LrQuCAmcXVvdDvQndC10YImcXVvdDsg0L/RgNC+0LTQvtC70LbQuNGCINC+0L/RgNC+0YEuIi8+DQoJCTx1aXRleHQgbmFtZT0iSU5GT1JNQVRJT05fSDI2NF9GTEFTSFBMQVlFUiIgdmFsdWU9ItCi0LXQutGD0YnQsNGPINCy0LXRgNGB0LjRjyDQv9GA0L7QuNCz0YDRi9Cy0LDRgtC10LvRjyBGbGFzaCBQbGF5ZXIsINGD0YHRgtCw0L3QvtCy0LvQtdC90L3QsNGPINC90LAg0Y3RgtC+0Lwg0LrQvtC80L/RjNGO0YLQtdGA0LUsINC90LUg0L/QvtC00LTQtdGA0LbQuNCy0LDQtdGCINGN0YLQviDQstC40LTQtdC+LiDQqdC10LvQutC90LjRgtC1INCyINC+0LHQu9Cw0YHRgtC4INCy0LjQtNC10L4sINGH0YLQvtCx0Ysg0LfQsNCz0YDRg9C30LjRgtGMINC/0L7RgdC70LXQtNC90Y7RjiDQstC10YDRgdC40Y4g0L/RgNC+0LjQs9GA0YvQstCw0YLQtdC70Y8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Qn9C+0LrQsNC30YvQstCw0YLRjCDQstGA0LXQt9C60YMg0YPRh9Cw0YHRgtC90LjQutCw0LwiLz4NCgkJPHVpdGV4dCBuYW1lPSJNVVRFIiB2YWx1ZT0i0J7RgtC60LvRjtGH0LjRgtGMINC30LLRg9C6Ii8+DQoJCTx1aXRleHQgbmFtZT0iRE9DV1JBUF9USVRMRSIgdmFsdWU9ItCS0LvQvtC20LXQvdC40LUg0LIg0YTQsNC50LsgQWRvYmUgUHJlc2VudGVyIi8+DQoJCTx1aXRleHQgbmFtZT0iRE9DV1JBUF9NU0ciIHZhbHVlPSLQodC+0YXRgNCw0L3QuNGC0Ywg0LIg0L/QsNC/0LrRgyAmcXVvdDvQnNC+0Lkg0LrQvtC80L/RjNGO0YLQtdGAJnF1b3Q7Ii8+DQoJCTx1aXRleHQgbmFtZT0iRE9DV1JBUF9QUk9NUFQiIHZhbHVlPSLQqdC10LvQutC90YPRgtGMINC00LvRjyDQt9Cw0LPRgNGD0LfQutC4Ii8+DQoJPC9sYW5ndWFnZT4NCjwvY29uZmlndXJhdGlvbj4NCg=="/>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PSNARRATION" val="1,1664464705,C:\Users\tdbowman\Dropbox\Intro to Programming\Lectures\Week1_pptx\Media.ppcx"/>
  <p:tag name="HTML_SHAPEINFO" val="&lt;SlideThumbPath val=&quot;Slide1.PNG&quot;/&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7&quot;/&gt;&lt;/TableIndex&gt;&lt;/ShapeTextInfo&gt;"/>
  <p:tag name="PRESENTER_SHAPEINFO" val="&lt;ThreeDShapeInfo&gt;&lt;uuid val=&quot;{AEDA2C60-872C-4CB4-964A-24C301305636}&quot;/&gt;&lt;isInvalidForFieldText val=&quot;0&quot;/&gt;&lt;Image&gt;&lt;filename val=&quot;C:\Users\tdbowman\AppData\Local\Temp\PR\data\asimages\{AEDA2C60-872C-4CB4-964A-24C301305636}_1.png&quot;/&gt;&lt;left val=&quot;53&quot;/&gt;&lt;top val=&quot;167&quot;/&gt;&lt;width val=&quot;612&quot;/&gt;&lt;height val=&quot;76&quot;/&gt;&lt;hasText val=&quot;1&quot;/&gt;&lt;/Image&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 name="HTML_SHAPEINFO" val="&lt;ThreeDShapeInfo&gt;&lt;uuid val=&quot;&quot;/&gt;&lt;isInvalidForFieldText val=&quot;0&quot;/&gt;&lt;Image&gt;&lt;filename val=&quot;C:\Users\tdbowman\AppData\Local\Temp\PR\data\asimages\{9721E529-112E-4131-8D83-A7A8CD1DC8DC}_1.png&quot;/&gt;&lt;left val=&quot;107&quot;/&gt;&lt;top val=&quot;299&quot;/&gt;&lt;width val=&quot;504&quot;/&gt;&lt;height val=&quot;68&quot;/&gt;&lt;hasText val=&quot;1&quot;/&gt;&lt;/Image&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DominicanUniv">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ominicanUniv" id="{FAF843F2-ED2B-4843-84AA-C7FDF478511C}" vid="{4BB194CD-8017-3144-A43C-F886E2202E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e51cdec9-811d-471d-bbe6-dd3d8d54c28b}" enabled="0" method="" siteId="{e51cdec9-811d-471d-bbe6-dd3d8d54c28b}" removed="1"/>
</clbl:labelList>
</file>

<file path=docProps/app.xml><?xml version="1.0" encoding="utf-8"?>
<Properties xmlns="http://schemas.openxmlformats.org/officeDocument/2006/extended-properties" xmlns:vt="http://schemas.openxmlformats.org/officeDocument/2006/docPropsVTypes">
  <Template>DominicanUniv</Template>
  <TotalTime>6997</TotalTime>
  <Words>1522</Words>
  <Application>Microsoft Macintosh PowerPoint</Application>
  <PresentationFormat>Widescreen</PresentationFormat>
  <Paragraphs>132</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Cabin</vt:lpstr>
      <vt:lpstr>Calibri</vt:lpstr>
      <vt:lpstr>Consolas</vt:lpstr>
      <vt:lpstr>DominicanUniv</vt:lpstr>
      <vt:lpstr>AI &amp; LLM with</vt:lpstr>
      <vt:lpstr>Python Environments </vt:lpstr>
      <vt:lpstr>RAG – Retrieval Augmented Generation</vt:lpstr>
      <vt:lpstr>LangChain</vt:lpstr>
      <vt:lpstr>LangChain Key Points</vt:lpstr>
      <vt:lpstr>LangChain Key Points</vt:lpstr>
      <vt:lpstr>LangChain VERY Simple Example</vt:lpstr>
      <vt:lpstr>LangChain VERY Simple Q&amp;A Bot</vt:lpstr>
      <vt:lpstr>LangChain – Tutorial for Beginners</vt:lpstr>
      <vt:lpstr>HuggingFace – transformers module</vt:lpstr>
      <vt:lpstr>HuggingFace – pipeline</vt:lpstr>
      <vt:lpstr>HuggingFace – OpenLLM Leaderboard</vt:lpstr>
      <vt:lpstr>HuggingFace – MODEL Cards</vt:lpstr>
      <vt:lpstr>HuggingFace – Tutorial for Beginners</vt:lpstr>
      <vt:lpstr>HuggingFace – Spaces</vt:lpstr>
      <vt:lpstr>Resources</vt:lpstr>
    </vt:vector>
  </TitlesOfParts>
  <Company>Wayne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Crystal Mott</dc:creator>
  <cp:lastModifiedBy>Bowman, Timothy</cp:lastModifiedBy>
  <cp:revision>251</cp:revision>
  <dcterms:created xsi:type="dcterms:W3CDTF">2015-09-23T15:06:39Z</dcterms:created>
  <dcterms:modified xsi:type="dcterms:W3CDTF">2024-08-14T15:38:30Z</dcterms:modified>
</cp:coreProperties>
</file>